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6" r:id="rId2"/>
    <p:sldId id="286" r:id="rId3"/>
    <p:sldId id="287" r:id="rId4"/>
    <p:sldId id="288" r:id="rId5"/>
    <p:sldId id="289" r:id="rId6"/>
    <p:sldId id="290" r:id="rId7"/>
    <p:sldId id="291" r:id="rId8"/>
    <p:sldId id="292" r:id="rId9"/>
    <p:sldId id="293" r:id="rId10"/>
    <p:sldId id="294" r:id="rId11"/>
    <p:sldId id="295" r:id="rId12"/>
    <p:sldId id="296" r:id="rId13"/>
    <p:sldId id="297" r:id="rId14"/>
    <p:sldId id="298" r:id="rId15"/>
    <p:sldId id="299" r:id="rId16"/>
    <p:sldId id="300" r:id="rId17"/>
    <p:sldId id="334" r:id="rId18"/>
    <p:sldId id="301" r:id="rId19"/>
    <p:sldId id="302" r:id="rId20"/>
    <p:sldId id="333" r:id="rId21"/>
    <p:sldId id="316" r:id="rId22"/>
    <p:sldId id="317" r:id="rId23"/>
    <p:sldId id="318" r:id="rId24"/>
    <p:sldId id="319" r:id="rId25"/>
    <p:sldId id="320" r:id="rId26"/>
    <p:sldId id="321" r:id="rId27"/>
    <p:sldId id="322" r:id="rId28"/>
    <p:sldId id="323" r:id="rId29"/>
    <p:sldId id="324" r:id="rId30"/>
    <p:sldId id="325" r:id="rId31"/>
    <p:sldId id="326" r:id="rId32"/>
    <p:sldId id="327" r:id="rId33"/>
    <p:sldId id="328" r:id="rId34"/>
    <p:sldId id="329" r:id="rId35"/>
    <p:sldId id="330" r:id="rId36"/>
    <p:sldId id="331" r:id="rId37"/>
    <p:sldId id="332" r:id="rId38"/>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8EEFE"/>
    <a:srgbClr val="96EAFE"/>
    <a:srgbClr val="7C5989"/>
    <a:srgbClr val="000066"/>
    <a:srgbClr val="663300"/>
    <a:srgbClr val="CC3300"/>
    <a:srgbClr val="3366CC"/>
    <a:srgbClr val="9966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304" autoAdjust="0"/>
    <p:restoredTop sz="94535" autoAdjust="0"/>
  </p:normalViewPr>
  <p:slideViewPr>
    <p:cSldViewPr>
      <p:cViewPr>
        <p:scale>
          <a:sx n="75" d="100"/>
          <a:sy n="75" d="100"/>
        </p:scale>
        <p:origin x="-1140"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0" y="2743200"/>
            <a:ext cx="9144000" cy="533400"/>
          </a:xfrm>
        </p:spPr>
        <p:txBody>
          <a:bodyPr/>
          <a:lstStyle>
            <a:lvl1pPr>
              <a:defRPr sz="4300"/>
            </a:lvl1pPr>
          </a:lstStyle>
          <a:p>
            <a:r>
              <a:rPr lang="en-US"/>
              <a:t>Click to edit Master title style</a:t>
            </a:r>
          </a:p>
        </p:txBody>
      </p:sp>
      <p:sp>
        <p:nvSpPr>
          <p:cNvPr id="3075" name="Rectangle 3"/>
          <p:cNvSpPr>
            <a:spLocks noGrp="1" noChangeArrowheads="1"/>
          </p:cNvSpPr>
          <p:nvPr>
            <p:ph type="subTitle" idx="1"/>
          </p:nvPr>
        </p:nvSpPr>
        <p:spPr>
          <a:xfrm>
            <a:off x="0" y="3276600"/>
            <a:ext cx="9144000" cy="304800"/>
          </a:xfrm>
        </p:spPr>
        <p:txBody>
          <a:bodyPr/>
          <a:lstStyle>
            <a:lvl1pPr marL="0" indent="0">
              <a:defRPr/>
            </a:lvl1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41F3418-3B11-40B9-A639-983CB1B2946D}" type="slidenum">
              <a:rPr lang="ar-SA"/>
              <a:pPr>
                <a:defRPr/>
              </a:pPr>
              <a:t>‹#›</a:t>
            </a:fld>
            <a:endParaRPr lang="en-US"/>
          </a:p>
        </p:txBody>
      </p:sp>
    </p:spTree>
    <p:extLst>
      <p:ext uri="{BB962C8B-B14F-4D97-AF65-F5344CB8AC3E}">
        <p14:creationId xmlns:p14="http://schemas.microsoft.com/office/powerpoint/2010/main" val="3698290070"/>
      </p:ext>
    </p:extLst>
  </p:cSld>
  <p:clrMapOvr>
    <a:masterClrMapping/>
  </p:clrMapOvr>
  <p:transition>
    <p:fade thruBlk="1"/>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775C87E-FE71-4B8C-A31D-1AF832C7C5B8}" type="slidenum">
              <a:rPr lang="ar-SA"/>
              <a:pPr>
                <a:defRPr/>
              </a:pPr>
              <a:t>‹#›</a:t>
            </a:fld>
            <a:endParaRPr lang="en-US"/>
          </a:p>
        </p:txBody>
      </p:sp>
    </p:spTree>
    <p:extLst>
      <p:ext uri="{BB962C8B-B14F-4D97-AF65-F5344CB8AC3E}">
        <p14:creationId xmlns:p14="http://schemas.microsoft.com/office/powerpoint/2010/main" val="1709460368"/>
      </p:ext>
    </p:extLst>
  </p:cSld>
  <p:clrMapOvr>
    <a:masterClrMapping/>
  </p:clrMapOvr>
  <p:transition>
    <p:fade thruBlk="1"/>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381000"/>
            <a:ext cx="2286000" cy="6096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0" y="381000"/>
            <a:ext cx="6705600" cy="6096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D0C4321-E615-433D-B38E-1FA073522355}" type="slidenum">
              <a:rPr lang="ar-SA"/>
              <a:pPr>
                <a:defRPr/>
              </a:pPr>
              <a:t>‹#›</a:t>
            </a:fld>
            <a:endParaRPr lang="en-US"/>
          </a:p>
        </p:txBody>
      </p:sp>
    </p:spTree>
    <p:extLst>
      <p:ext uri="{BB962C8B-B14F-4D97-AF65-F5344CB8AC3E}">
        <p14:creationId xmlns:p14="http://schemas.microsoft.com/office/powerpoint/2010/main" val="3868594800"/>
      </p:ext>
    </p:extLst>
  </p:cSld>
  <p:clrMapOvr>
    <a:masterClrMapping/>
  </p:clrMapOvr>
  <p:transition>
    <p:fade thruBlk="1"/>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0" y="381000"/>
            <a:ext cx="9144000" cy="5334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0" y="914400"/>
            <a:ext cx="4495800" cy="5562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914400"/>
            <a:ext cx="4495800" cy="27051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771900"/>
            <a:ext cx="4495800" cy="27051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4"/>
          <p:cNvSpPr>
            <a:spLocks noGrp="1" noChangeArrowheads="1"/>
          </p:cNvSpPr>
          <p:nvPr>
            <p:ph type="dt" sz="half" idx="10"/>
          </p:nvPr>
        </p:nvSpPr>
        <p:spPr>
          <a:ln/>
        </p:spPr>
        <p:txBody>
          <a:bodyPr/>
          <a:lstStyle>
            <a:lvl1pPr>
              <a:defRPr/>
            </a:lvl1pPr>
          </a:lstStyle>
          <a:p>
            <a:pPr>
              <a:defRPr/>
            </a:pPr>
            <a:endParaRPr lang="en-US"/>
          </a:p>
        </p:txBody>
      </p:sp>
      <p:sp>
        <p:nvSpPr>
          <p:cNvPr id="7" name="Rectangle 5"/>
          <p:cNvSpPr>
            <a:spLocks noGrp="1" noChangeArrowheads="1"/>
          </p:cNvSpPr>
          <p:nvPr>
            <p:ph type="ftr" sz="quarter" idx="11"/>
          </p:nvPr>
        </p:nvSpPr>
        <p:spPr>
          <a:ln/>
        </p:spPr>
        <p:txBody>
          <a:bodyPr/>
          <a:lstStyle>
            <a:lvl1pPr>
              <a:defRPr/>
            </a:lvl1pPr>
          </a:lstStyle>
          <a:p>
            <a:pPr>
              <a:defRPr/>
            </a:pPr>
            <a:endParaRPr lang="en-US"/>
          </a:p>
        </p:txBody>
      </p:sp>
      <p:sp>
        <p:nvSpPr>
          <p:cNvPr id="8" name="Rectangle 6"/>
          <p:cNvSpPr>
            <a:spLocks noGrp="1" noChangeArrowheads="1"/>
          </p:cNvSpPr>
          <p:nvPr>
            <p:ph type="sldNum" sz="quarter" idx="12"/>
          </p:nvPr>
        </p:nvSpPr>
        <p:spPr>
          <a:ln/>
        </p:spPr>
        <p:txBody>
          <a:bodyPr/>
          <a:lstStyle>
            <a:lvl1pPr>
              <a:defRPr/>
            </a:lvl1pPr>
          </a:lstStyle>
          <a:p>
            <a:pPr>
              <a:defRPr/>
            </a:pPr>
            <a:fld id="{FAEF6740-D162-49DD-8EB4-E44C008D7C54}" type="slidenum">
              <a:rPr lang="ar-SA"/>
              <a:pPr>
                <a:defRPr/>
              </a:pPr>
              <a:t>‹#›</a:t>
            </a:fld>
            <a:endParaRPr lang="en-US"/>
          </a:p>
        </p:txBody>
      </p:sp>
    </p:spTree>
    <p:extLst>
      <p:ext uri="{BB962C8B-B14F-4D97-AF65-F5344CB8AC3E}">
        <p14:creationId xmlns:p14="http://schemas.microsoft.com/office/powerpoint/2010/main" val="2827236943"/>
      </p:ext>
    </p:extLst>
  </p:cSld>
  <p:clrMapOvr>
    <a:masterClrMapping/>
  </p:clrMapOvr>
  <p:transition>
    <p:fade thruBlk="1"/>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0" y="381000"/>
            <a:ext cx="9144000" cy="5334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0" y="914400"/>
            <a:ext cx="9144000" cy="5562600"/>
          </a:xfrm>
        </p:spPr>
        <p:txBody>
          <a:bodyPr/>
          <a:lstStyle/>
          <a:p>
            <a:pPr lvl="0"/>
            <a:endParaRPr lang="en-US"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D3C9091-71E9-4EB5-84D2-ECCA00999A0B}" type="slidenum">
              <a:rPr lang="ar-SA"/>
              <a:pPr>
                <a:defRPr/>
              </a:pPr>
              <a:t>‹#›</a:t>
            </a:fld>
            <a:endParaRPr lang="en-US"/>
          </a:p>
        </p:txBody>
      </p:sp>
    </p:spTree>
    <p:extLst>
      <p:ext uri="{BB962C8B-B14F-4D97-AF65-F5344CB8AC3E}">
        <p14:creationId xmlns:p14="http://schemas.microsoft.com/office/powerpoint/2010/main" val="2602434655"/>
      </p:ext>
    </p:extLst>
  </p:cSld>
  <p:clrMapOvr>
    <a:masterClrMapping/>
  </p:clrMapOvr>
  <p:transition>
    <p:fade thruBlk="1"/>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36EAEC5-4A40-42A7-9E56-564E49E1735B}" type="slidenum">
              <a:rPr lang="ar-SA"/>
              <a:pPr>
                <a:defRPr/>
              </a:pPr>
              <a:t>‹#›</a:t>
            </a:fld>
            <a:endParaRPr lang="en-US"/>
          </a:p>
        </p:txBody>
      </p:sp>
    </p:spTree>
    <p:extLst>
      <p:ext uri="{BB962C8B-B14F-4D97-AF65-F5344CB8AC3E}">
        <p14:creationId xmlns:p14="http://schemas.microsoft.com/office/powerpoint/2010/main" val="1731019547"/>
      </p:ext>
    </p:extLst>
  </p:cSld>
  <p:clrMapOvr>
    <a:masterClrMapping/>
  </p:clrMapOvr>
  <p:transition>
    <p:fade thruBlk="1"/>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990AE77-1E1A-4FC1-8D21-683D1E852397}" type="slidenum">
              <a:rPr lang="ar-SA"/>
              <a:pPr>
                <a:defRPr/>
              </a:pPr>
              <a:t>‹#›</a:t>
            </a:fld>
            <a:endParaRPr lang="en-US"/>
          </a:p>
        </p:txBody>
      </p:sp>
    </p:spTree>
    <p:extLst>
      <p:ext uri="{BB962C8B-B14F-4D97-AF65-F5344CB8AC3E}">
        <p14:creationId xmlns:p14="http://schemas.microsoft.com/office/powerpoint/2010/main" val="1954880172"/>
      </p:ext>
    </p:extLst>
  </p:cSld>
  <p:clrMapOvr>
    <a:masterClrMapping/>
  </p:clrMapOvr>
  <p:transition>
    <p:fade thruBlk="1"/>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0" y="914400"/>
            <a:ext cx="4495800" cy="5562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914400"/>
            <a:ext cx="4495800" cy="5562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54D5B838-034D-411A-8EC3-339D4F87FAC7}" type="slidenum">
              <a:rPr lang="ar-SA"/>
              <a:pPr>
                <a:defRPr/>
              </a:pPr>
              <a:t>‹#›</a:t>
            </a:fld>
            <a:endParaRPr lang="en-US"/>
          </a:p>
        </p:txBody>
      </p:sp>
    </p:spTree>
    <p:extLst>
      <p:ext uri="{BB962C8B-B14F-4D97-AF65-F5344CB8AC3E}">
        <p14:creationId xmlns:p14="http://schemas.microsoft.com/office/powerpoint/2010/main" val="1930061686"/>
      </p:ext>
    </p:extLst>
  </p:cSld>
  <p:clrMapOvr>
    <a:masterClrMapping/>
  </p:clrMapOvr>
  <p:transition>
    <p:fade thruBlk="1"/>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50B2DC35-3E56-47B4-9290-6E913D8A76B8}" type="slidenum">
              <a:rPr lang="ar-SA"/>
              <a:pPr>
                <a:defRPr/>
              </a:pPr>
              <a:t>‹#›</a:t>
            </a:fld>
            <a:endParaRPr lang="en-US"/>
          </a:p>
        </p:txBody>
      </p:sp>
    </p:spTree>
    <p:extLst>
      <p:ext uri="{BB962C8B-B14F-4D97-AF65-F5344CB8AC3E}">
        <p14:creationId xmlns:p14="http://schemas.microsoft.com/office/powerpoint/2010/main" val="2793565691"/>
      </p:ext>
    </p:extLst>
  </p:cSld>
  <p:clrMapOvr>
    <a:masterClrMapping/>
  </p:clrMapOvr>
  <p:transition>
    <p:fade thruBlk="1"/>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F0932287-7433-429D-B613-B4652550B470}" type="slidenum">
              <a:rPr lang="ar-SA"/>
              <a:pPr>
                <a:defRPr/>
              </a:pPr>
              <a:t>‹#›</a:t>
            </a:fld>
            <a:endParaRPr lang="en-US"/>
          </a:p>
        </p:txBody>
      </p:sp>
    </p:spTree>
    <p:extLst>
      <p:ext uri="{BB962C8B-B14F-4D97-AF65-F5344CB8AC3E}">
        <p14:creationId xmlns:p14="http://schemas.microsoft.com/office/powerpoint/2010/main" val="2919475603"/>
      </p:ext>
    </p:extLst>
  </p:cSld>
  <p:clrMapOvr>
    <a:masterClrMapping/>
  </p:clrMapOvr>
  <p:transition>
    <p:fade thruBlk="1"/>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7567869F-E0A2-4FAE-B884-8FDB9F567BB4}" type="slidenum">
              <a:rPr lang="ar-SA"/>
              <a:pPr>
                <a:defRPr/>
              </a:pPr>
              <a:t>‹#›</a:t>
            </a:fld>
            <a:endParaRPr lang="en-US"/>
          </a:p>
        </p:txBody>
      </p:sp>
    </p:spTree>
    <p:extLst>
      <p:ext uri="{BB962C8B-B14F-4D97-AF65-F5344CB8AC3E}">
        <p14:creationId xmlns:p14="http://schemas.microsoft.com/office/powerpoint/2010/main" val="2955596018"/>
      </p:ext>
    </p:extLst>
  </p:cSld>
  <p:clrMapOvr>
    <a:masterClrMapping/>
  </p:clrMapOvr>
  <p:transition>
    <p:fade thruBlk="1"/>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F85DF4A6-81D0-4D75-8613-C5AE1AC456D1}" type="slidenum">
              <a:rPr lang="ar-SA"/>
              <a:pPr>
                <a:defRPr/>
              </a:pPr>
              <a:t>‹#›</a:t>
            </a:fld>
            <a:endParaRPr lang="en-US"/>
          </a:p>
        </p:txBody>
      </p:sp>
    </p:spTree>
    <p:extLst>
      <p:ext uri="{BB962C8B-B14F-4D97-AF65-F5344CB8AC3E}">
        <p14:creationId xmlns:p14="http://schemas.microsoft.com/office/powerpoint/2010/main" val="2116584844"/>
      </p:ext>
    </p:extLst>
  </p:cSld>
  <p:clrMapOvr>
    <a:masterClrMapping/>
  </p:clrMapOvr>
  <p:transition>
    <p:fade thruBlk="1"/>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5CE1B13-35FD-4A88-A354-5E8326988974}" type="slidenum">
              <a:rPr lang="ar-SA"/>
              <a:pPr>
                <a:defRPr/>
              </a:pPr>
              <a:t>‹#›</a:t>
            </a:fld>
            <a:endParaRPr lang="en-US"/>
          </a:p>
        </p:txBody>
      </p:sp>
    </p:spTree>
    <p:extLst>
      <p:ext uri="{BB962C8B-B14F-4D97-AF65-F5344CB8AC3E}">
        <p14:creationId xmlns:p14="http://schemas.microsoft.com/office/powerpoint/2010/main" val="3664007123"/>
      </p:ext>
    </p:extLst>
  </p:cSld>
  <p:clrMapOvr>
    <a:masterClrMapping/>
  </p:clrMapOvr>
  <p:transition>
    <p:fade thruBlk="1"/>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5"/>
          <a:srcRect/>
          <a:stretch>
            <a:fillRect/>
          </a:stretch>
        </a:blip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0" y="914400"/>
            <a:ext cx="91440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7" name="Rectangle 2"/>
          <p:cNvSpPr>
            <a:spLocks noGrp="1" noChangeArrowheads="1"/>
          </p:cNvSpPr>
          <p:nvPr>
            <p:ph type="title"/>
          </p:nvPr>
        </p:nvSpPr>
        <p:spPr bwMode="auto">
          <a:xfrm>
            <a:off x="0" y="381000"/>
            <a:ext cx="9144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8" name="Rectangle 4"/>
          <p:cNvSpPr>
            <a:spLocks noGrp="1" noChangeArrowheads="1"/>
          </p:cNvSpPr>
          <p:nvPr>
            <p:ph type="dt" sz="half" idx="2"/>
          </p:nvPr>
        </p:nvSpPr>
        <p:spPr bwMode="auto">
          <a:xfrm>
            <a:off x="0" y="6629400"/>
            <a:ext cx="1905000" cy="228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solidFill>
                  <a:schemeClr val="bg1"/>
                </a:solidFill>
                <a:latin typeface="Eras Demi ITC" pitchFamily="34" charset="0"/>
              </a:defRPr>
            </a:lvl1pPr>
          </a:lstStyle>
          <a:p>
            <a:pPr>
              <a:defRPr/>
            </a:pPr>
            <a:endParaRPr lang="en-US"/>
          </a:p>
        </p:txBody>
      </p:sp>
      <p:sp>
        <p:nvSpPr>
          <p:cNvPr id="1029" name="Rectangle 5"/>
          <p:cNvSpPr>
            <a:spLocks noGrp="1" noChangeArrowheads="1"/>
          </p:cNvSpPr>
          <p:nvPr>
            <p:ph type="ftr" sz="quarter" idx="3"/>
          </p:nvPr>
        </p:nvSpPr>
        <p:spPr bwMode="auto">
          <a:xfrm>
            <a:off x="3124200" y="6629400"/>
            <a:ext cx="2895600" cy="228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solidFill>
                  <a:schemeClr val="bg1"/>
                </a:solidFill>
                <a:latin typeface="Eras Demi ITC" pitchFamily="34" charset="0"/>
              </a:defRPr>
            </a:lvl1pPr>
          </a:lstStyle>
          <a:p>
            <a:pPr>
              <a:defRPr/>
            </a:pPr>
            <a:endParaRPr lang="en-US"/>
          </a:p>
        </p:txBody>
      </p:sp>
      <p:sp>
        <p:nvSpPr>
          <p:cNvPr id="1030" name="Rectangle 6"/>
          <p:cNvSpPr>
            <a:spLocks noGrp="1" noChangeArrowheads="1"/>
          </p:cNvSpPr>
          <p:nvPr>
            <p:ph type="sldNum" sz="quarter" idx="4"/>
          </p:nvPr>
        </p:nvSpPr>
        <p:spPr bwMode="auto">
          <a:xfrm>
            <a:off x="7239000" y="6629400"/>
            <a:ext cx="1905000" cy="228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solidFill>
                  <a:schemeClr val="bg1"/>
                </a:solidFill>
                <a:latin typeface="Eras Demi ITC" pitchFamily="34" charset="0"/>
                <a:cs typeface="Arial" pitchFamily="34" charset="0"/>
              </a:defRPr>
            </a:lvl1pPr>
          </a:lstStyle>
          <a:p>
            <a:pPr>
              <a:defRPr/>
            </a:pPr>
            <a:fld id="{D021FE18-3131-438F-9D3C-6C54BA0682E2}" type="slidenum">
              <a:rPr lang="ar-SA"/>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ransition>
    <p:fade thruBlk="1"/>
  </p:transition>
  <p:txStyles>
    <p:titleStyle>
      <a:lvl1pPr algn="l" rtl="0" eaLnBrk="0" fontAlgn="base" hangingPunct="0">
        <a:spcBef>
          <a:spcPct val="0"/>
        </a:spcBef>
        <a:spcAft>
          <a:spcPct val="0"/>
        </a:spcAft>
        <a:defRPr sz="3600" i="1">
          <a:solidFill>
            <a:schemeClr val="bg1"/>
          </a:solidFill>
          <a:latin typeface="+mj-lt"/>
          <a:ea typeface="+mj-ea"/>
          <a:cs typeface="+mj-cs"/>
        </a:defRPr>
      </a:lvl1pPr>
      <a:lvl2pPr algn="l" rtl="0" eaLnBrk="0" fontAlgn="base" hangingPunct="0">
        <a:spcBef>
          <a:spcPct val="0"/>
        </a:spcBef>
        <a:spcAft>
          <a:spcPct val="0"/>
        </a:spcAft>
        <a:defRPr sz="3600" i="1">
          <a:solidFill>
            <a:schemeClr val="bg1"/>
          </a:solidFill>
          <a:latin typeface="Impact" pitchFamily="34" charset="0"/>
        </a:defRPr>
      </a:lvl2pPr>
      <a:lvl3pPr algn="l" rtl="0" eaLnBrk="0" fontAlgn="base" hangingPunct="0">
        <a:spcBef>
          <a:spcPct val="0"/>
        </a:spcBef>
        <a:spcAft>
          <a:spcPct val="0"/>
        </a:spcAft>
        <a:defRPr sz="3600" i="1">
          <a:solidFill>
            <a:schemeClr val="bg1"/>
          </a:solidFill>
          <a:latin typeface="Impact" pitchFamily="34" charset="0"/>
        </a:defRPr>
      </a:lvl3pPr>
      <a:lvl4pPr algn="l" rtl="0" eaLnBrk="0" fontAlgn="base" hangingPunct="0">
        <a:spcBef>
          <a:spcPct val="0"/>
        </a:spcBef>
        <a:spcAft>
          <a:spcPct val="0"/>
        </a:spcAft>
        <a:defRPr sz="3600" i="1">
          <a:solidFill>
            <a:schemeClr val="bg1"/>
          </a:solidFill>
          <a:latin typeface="Impact" pitchFamily="34" charset="0"/>
        </a:defRPr>
      </a:lvl4pPr>
      <a:lvl5pPr algn="l" rtl="0" eaLnBrk="0" fontAlgn="base" hangingPunct="0">
        <a:spcBef>
          <a:spcPct val="0"/>
        </a:spcBef>
        <a:spcAft>
          <a:spcPct val="0"/>
        </a:spcAft>
        <a:defRPr sz="3600" i="1">
          <a:solidFill>
            <a:schemeClr val="bg1"/>
          </a:solidFill>
          <a:latin typeface="Impact" pitchFamily="34" charset="0"/>
        </a:defRPr>
      </a:lvl5pPr>
      <a:lvl6pPr marL="457200" algn="l" rtl="0" fontAlgn="base">
        <a:spcBef>
          <a:spcPct val="0"/>
        </a:spcBef>
        <a:spcAft>
          <a:spcPct val="0"/>
        </a:spcAft>
        <a:defRPr sz="3600" i="1">
          <a:solidFill>
            <a:schemeClr val="bg1"/>
          </a:solidFill>
          <a:latin typeface="Impact" pitchFamily="34" charset="0"/>
        </a:defRPr>
      </a:lvl6pPr>
      <a:lvl7pPr marL="914400" algn="l" rtl="0" fontAlgn="base">
        <a:spcBef>
          <a:spcPct val="0"/>
        </a:spcBef>
        <a:spcAft>
          <a:spcPct val="0"/>
        </a:spcAft>
        <a:defRPr sz="3600" i="1">
          <a:solidFill>
            <a:schemeClr val="bg1"/>
          </a:solidFill>
          <a:latin typeface="Impact" pitchFamily="34" charset="0"/>
        </a:defRPr>
      </a:lvl7pPr>
      <a:lvl8pPr marL="1371600" algn="l" rtl="0" fontAlgn="base">
        <a:spcBef>
          <a:spcPct val="0"/>
        </a:spcBef>
        <a:spcAft>
          <a:spcPct val="0"/>
        </a:spcAft>
        <a:defRPr sz="3600" i="1">
          <a:solidFill>
            <a:schemeClr val="bg1"/>
          </a:solidFill>
          <a:latin typeface="Impact" pitchFamily="34" charset="0"/>
        </a:defRPr>
      </a:lvl8pPr>
      <a:lvl9pPr marL="1828800" algn="l" rtl="0" fontAlgn="base">
        <a:spcBef>
          <a:spcPct val="0"/>
        </a:spcBef>
        <a:spcAft>
          <a:spcPct val="0"/>
        </a:spcAft>
        <a:defRPr sz="3600" i="1">
          <a:solidFill>
            <a:schemeClr val="bg1"/>
          </a:solidFill>
          <a:latin typeface="Impact" pitchFamily="34" charset="0"/>
        </a:defRPr>
      </a:lvl9pPr>
    </p:titleStyle>
    <p:bodyStyle>
      <a:lvl1pPr marL="342900" indent="-342900" algn="l" rtl="0" eaLnBrk="0" fontAlgn="base" hangingPunct="0">
        <a:spcBef>
          <a:spcPct val="20000"/>
        </a:spcBef>
        <a:spcAft>
          <a:spcPct val="0"/>
        </a:spcAft>
        <a:buChar char="•"/>
        <a:defRPr sz="2000" i="1">
          <a:solidFill>
            <a:schemeClr val="bg1"/>
          </a:solidFill>
          <a:latin typeface="+mn-lt"/>
          <a:ea typeface="+mn-ea"/>
          <a:cs typeface="+mn-cs"/>
        </a:defRPr>
      </a:lvl1pPr>
      <a:lvl2pPr marL="742950" indent="-285750" algn="l" rtl="0" eaLnBrk="0" fontAlgn="base" hangingPunct="0">
        <a:spcBef>
          <a:spcPct val="20000"/>
        </a:spcBef>
        <a:spcAft>
          <a:spcPct val="0"/>
        </a:spcAft>
        <a:buChar char="–"/>
        <a:defRPr sz="2800" i="1">
          <a:solidFill>
            <a:schemeClr val="bg1"/>
          </a:solidFill>
          <a:latin typeface="+mn-lt"/>
        </a:defRPr>
      </a:lvl2pPr>
      <a:lvl3pPr marL="1143000" indent="-228600" algn="l" rtl="0" eaLnBrk="0" fontAlgn="base" hangingPunct="0">
        <a:spcBef>
          <a:spcPct val="20000"/>
        </a:spcBef>
        <a:spcAft>
          <a:spcPct val="0"/>
        </a:spcAft>
        <a:buChar char="•"/>
        <a:defRPr sz="1600" i="1">
          <a:solidFill>
            <a:schemeClr val="bg1"/>
          </a:solidFill>
          <a:latin typeface="+mn-lt"/>
        </a:defRPr>
      </a:lvl3pPr>
      <a:lvl4pPr marL="1600200" indent="-228600" algn="l" rtl="0" eaLnBrk="0" fontAlgn="base" hangingPunct="0">
        <a:spcBef>
          <a:spcPct val="20000"/>
        </a:spcBef>
        <a:spcAft>
          <a:spcPct val="0"/>
        </a:spcAft>
        <a:buChar char="–"/>
        <a:defRPr sz="1400" i="1">
          <a:solidFill>
            <a:schemeClr val="bg1"/>
          </a:solidFill>
          <a:latin typeface="+mn-lt"/>
        </a:defRPr>
      </a:lvl4pPr>
      <a:lvl5pPr marL="2057400" indent="-228600" algn="l" rtl="0" eaLnBrk="0" fontAlgn="base" hangingPunct="0">
        <a:spcBef>
          <a:spcPct val="20000"/>
        </a:spcBef>
        <a:spcAft>
          <a:spcPct val="0"/>
        </a:spcAft>
        <a:buChar char="»"/>
        <a:defRPr sz="1400" i="1">
          <a:solidFill>
            <a:schemeClr val="bg1"/>
          </a:solidFill>
          <a:latin typeface="+mn-lt"/>
        </a:defRPr>
      </a:lvl5pPr>
      <a:lvl6pPr marL="2514600" indent="-228600" algn="l" rtl="0" fontAlgn="base">
        <a:spcBef>
          <a:spcPct val="20000"/>
        </a:spcBef>
        <a:spcAft>
          <a:spcPct val="0"/>
        </a:spcAft>
        <a:defRPr sz="1400" i="1">
          <a:solidFill>
            <a:schemeClr val="bg1"/>
          </a:solidFill>
          <a:latin typeface="+mn-lt"/>
        </a:defRPr>
      </a:lvl6pPr>
      <a:lvl7pPr marL="2971800" indent="-228600" algn="l" rtl="0" fontAlgn="base">
        <a:spcBef>
          <a:spcPct val="20000"/>
        </a:spcBef>
        <a:spcAft>
          <a:spcPct val="0"/>
        </a:spcAft>
        <a:defRPr sz="1400" i="1">
          <a:solidFill>
            <a:schemeClr val="bg1"/>
          </a:solidFill>
          <a:latin typeface="+mn-lt"/>
        </a:defRPr>
      </a:lvl7pPr>
      <a:lvl8pPr marL="3429000" indent="-228600" algn="l" rtl="0" fontAlgn="base">
        <a:spcBef>
          <a:spcPct val="20000"/>
        </a:spcBef>
        <a:spcAft>
          <a:spcPct val="0"/>
        </a:spcAft>
        <a:defRPr sz="1400" i="1">
          <a:solidFill>
            <a:schemeClr val="bg1"/>
          </a:solidFill>
          <a:latin typeface="+mn-lt"/>
        </a:defRPr>
      </a:lvl8pPr>
      <a:lvl9pPr marL="3886200" indent="-228600" algn="l" rtl="0" fontAlgn="base">
        <a:spcBef>
          <a:spcPct val="20000"/>
        </a:spcBef>
        <a:spcAft>
          <a:spcPct val="0"/>
        </a:spcAft>
        <a:defRPr sz="1400" i="1">
          <a:solidFill>
            <a:schemeClr val="bg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9394" name="Rectangle 2"/>
          <p:cNvSpPr>
            <a:spLocks noGrp="1" noChangeArrowheads="1"/>
          </p:cNvSpPr>
          <p:nvPr>
            <p:ph type="ctrTitle"/>
          </p:nvPr>
        </p:nvSpPr>
        <p:spPr>
          <a:xfrm>
            <a:off x="323850" y="2924175"/>
            <a:ext cx="8424863" cy="1655763"/>
          </a:xfrm>
        </p:spPr>
        <p:txBody>
          <a:bodyPr/>
          <a:lstStyle/>
          <a:p>
            <a:pPr algn="ctr" eaLnBrk="1" hangingPunct="1"/>
            <a:r>
              <a:rPr lang="en-US" sz="8000" i="0" dirty="0" smtClean="0">
                <a:solidFill>
                  <a:schemeClr val="accent2"/>
                </a:solidFill>
              </a:rPr>
              <a:t>LINDO Software</a:t>
            </a:r>
          </a:p>
        </p:txBody>
      </p:sp>
      <p:sp>
        <p:nvSpPr>
          <p:cNvPr id="2051" name="Rectangle 3"/>
          <p:cNvSpPr>
            <a:spLocks noGrp="1" noChangeArrowheads="1"/>
          </p:cNvSpPr>
          <p:nvPr>
            <p:ph type="subTitle" idx="1"/>
          </p:nvPr>
        </p:nvSpPr>
        <p:spPr>
          <a:xfrm>
            <a:off x="2916238" y="5084763"/>
            <a:ext cx="5976937" cy="1008062"/>
          </a:xfrm>
        </p:spPr>
        <p:txBody>
          <a:bodyPr/>
          <a:lstStyle/>
          <a:p>
            <a:pPr algn="r" rtl="1" eaLnBrk="1" hangingPunct="1">
              <a:buFontTx/>
              <a:buNone/>
              <a:defRPr/>
            </a:pPr>
            <a:r>
              <a:rPr lang="fa-IR" sz="6000" b="1" i="0" dirty="0" smtClean="0">
                <a:solidFill>
                  <a:schemeClr val="tx1"/>
                </a:solidFill>
                <a:effectLst>
                  <a:outerShdw blurRad="38100" dist="38100" dir="2700000" algn="tl">
                    <a:srgbClr val="000000">
                      <a:alpha val="43137"/>
                    </a:srgbClr>
                  </a:outerShdw>
                </a:effectLst>
                <a:latin typeface="IranNastaliq" pitchFamily="18" charset="0"/>
                <a:cs typeface="IranNastaliq" pitchFamily="18" charset="0"/>
              </a:rPr>
              <a:t>استاد </a:t>
            </a:r>
            <a:r>
              <a:rPr lang="fa-IR" sz="6000" b="1" i="0" dirty="0" smtClean="0">
                <a:solidFill>
                  <a:schemeClr val="tx1"/>
                </a:solidFill>
                <a:effectLst>
                  <a:outerShdw blurRad="38100" dist="38100" dir="2700000" algn="tl">
                    <a:srgbClr val="000000">
                      <a:alpha val="43137"/>
                    </a:srgbClr>
                  </a:outerShdw>
                </a:effectLst>
                <a:latin typeface="IranNastaliq" pitchFamily="18" charset="0"/>
                <a:cs typeface="IranNastaliq" pitchFamily="18" charset="0"/>
              </a:rPr>
              <a:t>:‌ راحله خاندوزی</a:t>
            </a:r>
            <a:endParaRPr lang="en-US" sz="6000" b="1" i="0" dirty="0" smtClean="0">
              <a:solidFill>
                <a:schemeClr val="tx1"/>
              </a:solidFill>
              <a:effectLst>
                <a:outerShdw blurRad="38100" dist="38100" dir="2700000" algn="tl">
                  <a:srgbClr val="000000">
                    <a:alpha val="43137"/>
                  </a:srgbClr>
                </a:outerShdw>
              </a:effectLst>
              <a:latin typeface="IranNastaliq" pitchFamily="18" charset="0"/>
              <a:cs typeface="IranNastaliq" pitchFamily="18" charset="0"/>
            </a:endParaRPr>
          </a:p>
        </p:txBody>
      </p:sp>
      <p:sp>
        <p:nvSpPr>
          <p:cNvPr id="2052" name="Rectangle 3"/>
          <p:cNvSpPr>
            <a:spLocks noChangeArrowheads="1"/>
          </p:cNvSpPr>
          <p:nvPr/>
        </p:nvSpPr>
        <p:spPr bwMode="auto">
          <a:xfrm>
            <a:off x="1692275" y="1268413"/>
            <a:ext cx="5976938" cy="1008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rtl="1">
              <a:spcBef>
                <a:spcPct val="20000"/>
              </a:spcBef>
            </a:pPr>
            <a:r>
              <a:rPr lang="fa-IR" sz="6000" dirty="0">
                <a:latin typeface="IranNastaliq" pitchFamily="18" charset="0"/>
                <a:cs typeface="IranNastaliq" pitchFamily="18" charset="0"/>
              </a:rPr>
              <a:t>به نام خدا</a:t>
            </a:r>
            <a:endParaRPr lang="en-US" sz="6000" dirty="0">
              <a:latin typeface="IranNastaliq" pitchFamily="18" charset="0"/>
              <a:cs typeface="IranNastaliq" pitchFamily="18" charset="0"/>
            </a:endParaRPr>
          </a:p>
        </p:txBody>
      </p:sp>
      <p:sp>
        <p:nvSpPr>
          <p:cNvPr id="2053" name="Rectangle 3"/>
          <p:cNvSpPr>
            <a:spLocks noChangeArrowheads="1"/>
          </p:cNvSpPr>
          <p:nvPr/>
        </p:nvSpPr>
        <p:spPr bwMode="auto">
          <a:xfrm>
            <a:off x="2555875" y="2349500"/>
            <a:ext cx="5976938" cy="1008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r" rtl="1">
              <a:spcBef>
                <a:spcPct val="20000"/>
              </a:spcBef>
            </a:pPr>
            <a:r>
              <a:rPr lang="fa-IR" sz="4400">
                <a:solidFill>
                  <a:schemeClr val="accent2"/>
                </a:solidFill>
                <a:latin typeface="IranNastaliq" pitchFamily="18" charset="0"/>
                <a:cs typeface="B Titr" pitchFamily="2" charset="-78"/>
              </a:rPr>
              <a:t>آشنایی با</a:t>
            </a:r>
            <a:endParaRPr lang="en-US" sz="4400">
              <a:solidFill>
                <a:schemeClr val="accent2"/>
              </a:solidFill>
              <a:latin typeface="IranNastaliq" pitchFamily="18" charset="0"/>
              <a:cs typeface="B Titr" pitchFamily="2" charset="-78"/>
            </a:endParaRP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 presetClass="entr" presetSubtype="10" fill="hold" grpId="0" nodeType="withEffect">
                                  <p:stCondLst>
                                    <p:cond delay="0"/>
                                  </p:stCondLst>
                                  <p:childTnLst>
                                    <p:set>
                                      <p:cBhvr>
                                        <p:cTn id="6" dur="1" fill="hold">
                                          <p:stCondLst>
                                            <p:cond delay="0"/>
                                          </p:stCondLst>
                                        </p:cTn>
                                        <p:tgtEl>
                                          <p:spTgt spid="59394"/>
                                        </p:tgtEl>
                                        <p:attrNameLst>
                                          <p:attrName>style.visibility</p:attrName>
                                        </p:attrNameLst>
                                      </p:cBhvr>
                                      <p:to>
                                        <p:strVal val="visible"/>
                                      </p:to>
                                    </p:set>
                                    <p:animEffect transition="in" filter="blinds(horizontal)">
                                      <p:cBhvr>
                                        <p:cTn id="7" dur="500"/>
                                        <p:tgtEl>
                                          <p:spTgt spid="5939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394"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noFill/>
        </p:spPr>
        <p:txBody>
          <a:bodyPr/>
          <a:lstStyle/>
          <a:p>
            <a:pPr algn="r" rtl="1" eaLnBrk="1" hangingPunct="1"/>
            <a:r>
              <a:rPr lang="fa-IR" sz="3200" b="1" i="0" smtClean="0">
                <a:latin typeface="Arial" charset="0"/>
                <a:cs typeface="B Nazanin" pitchFamily="2" charset="-78"/>
              </a:rPr>
              <a:t>آشنایی با نرم افزار </a:t>
            </a:r>
            <a:r>
              <a:rPr lang="en-US" sz="3200" b="1" i="0" smtClean="0">
                <a:latin typeface="Arial" charset="0"/>
                <a:cs typeface="B Nazanin" pitchFamily="2" charset="-78"/>
              </a:rPr>
              <a:t>LINDO</a:t>
            </a:r>
          </a:p>
        </p:txBody>
      </p:sp>
      <p:sp>
        <p:nvSpPr>
          <p:cNvPr id="161797" name="Rectangle 5"/>
          <p:cNvSpPr>
            <a:spLocks noChangeArrowheads="1"/>
          </p:cNvSpPr>
          <p:nvPr/>
        </p:nvSpPr>
        <p:spPr bwMode="auto">
          <a:xfrm>
            <a:off x="179388" y="1412875"/>
            <a:ext cx="8747125" cy="215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r" rtl="1"/>
            <a:r>
              <a:rPr lang="fa-IR" sz="2300">
                <a:latin typeface="Arial" charset="0"/>
                <a:cs typeface="B Nazanin" pitchFamily="2" charset="-78"/>
              </a:rPr>
              <a:t>وقتی حل پایان می یابد برنامه به شما نشان خواهد داد که آیا می خواهید حساسیت و آنالیز انجام شود یا خیر، که در پایان شما قادر خواهید بود از این اطلاعات استفاده کنید. سپس </a:t>
            </a:r>
            <a:br>
              <a:rPr lang="fa-IR" sz="2300">
                <a:latin typeface="Arial" charset="0"/>
                <a:cs typeface="B Nazanin" pitchFamily="2" charset="-78"/>
              </a:rPr>
            </a:br>
            <a:r>
              <a:rPr lang="fa-IR" sz="2300">
                <a:latin typeface="Arial" charset="0"/>
                <a:cs typeface="B Nazanin" pitchFamily="2" charset="-78"/>
              </a:rPr>
              <a:t>پنجره گزارشات (</a:t>
            </a:r>
            <a:r>
              <a:rPr lang="en-US" sz="2300">
                <a:latin typeface="Arial" charset="0"/>
                <a:cs typeface="B Nazanin" pitchFamily="2" charset="-78"/>
              </a:rPr>
              <a:t>Reports window</a:t>
            </a:r>
            <a:r>
              <a:rPr lang="fa-IR" sz="2300">
                <a:latin typeface="Arial" charset="0"/>
                <a:cs typeface="B Nazanin" pitchFamily="2" charset="-78"/>
              </a:rPr>
              <a:t>) روی صفحه ظاهر می شود که لیندوهمه متن های اساسی خروجی گزارش را به این صفحه ارسال می کند.</a:t>
            </a:r>
            <a:br>
              <a:rPr lang="fa-IR" sz="2300">
                <a:latin typeface="Arial" charset="0"/>
                <a:cs typeface="B Nazanin" pitchFamily="2" charset="-78"/>
              </a:rPr>
            </a:br>
            <a:r>
              <a:rPr lang="fa-IR" sz="2300">
                <a:latin typeface="Arial" charset="0"/>
                <a:cs typeface="B Nazanin" pitchFamily="2" charset="-78"/>
              </a:rPr>
              <a:t/>
            </a:r>
            <a:br>
              <a:rPr lang="fa-IR" sz="2300">
                <a:latin typeface="Arial" charset="0"/>
                <a:cs typeface="B Nazanin" pitchFamily="2" charset="-78"/>
              </a:rPr>
            </a:br>
            <a:r>
              <a:rPr lang="fa-IR" sz="2300">
                <a:latin typeface="Arial" charset="0"/>
                <a:cs typeface="B Nazanin" pitchFamily="2" charset="-78"/>
              </a:rPr>
              <a:t>پنجره </a:t>
            </a:r>
            <a:r>
              <a:rPr lang="en-US" sz="2300">
                <a:latin typeface="Arial" charset="0"/>
                <a:cs typeface="B Nazanin" pitchFamily="2" charset="-78"/>
              </a:rPr>
              <a:t>Reports</a:t>
            </a:r>
            <a:r>
              <a:rPr lang="fa-IR" sz="2300">
                <a:latin typeface="Arial" charset="0"/>
                <a:cs typeface="B Nazanin" pitchFamily="2" charset="-78"/>
              </a:rPr>
              <a:t> شامل مطالب زیر است:</a:t>
            </a:r>
            <a:br>
              <a:rPr lang="fa-IR" sz="2300">
                <a:latin typeface="Arial" charset="0"/>
                <a:cs typeface="B Nazanin" pitchFamily="2" charset="-78"/>
              </a:rPr>
            </a:br>
            <a:endParaRPr lang="en-US" sz="2300">
              <a:latin typeface="Arial" charset="0"/>
              <a:cs typeface="B Nazanin" pitchFamily="2" charset="-78"/>
            </a:endParaRPr>
          </a:p>
        </p:txBody>
      </p:sp>
      <p:sp>
        <p:nvSpPr>
          <p:cNvPr id="161799" name="Rectangle 7"/>
          <p:cNvSpPr>
            <a:spLocks noChangeArrowheads="1"/>
          </p:cNvSpPr>
          <p:nvPr/>
        </p:nvSpPr>
        <p:spPr bwMode="auto">
          <a:xfrm>
            <a:off x="0" y="3573463"/>
            <a:ext cx="8208963" cy="2160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r" rtl="1"/>
            <a:r>
              <a:rPr lang="fa-IR" sz="2300">
                <a:latin typeface="Arial" charset="0"/>
                <a:cs typeface="B Nazanin" pitchFamily="2" charset="-78"/>
              </a:rPr>
              <a:t>مقدار بهین مسئله</a:t>
            </a:r>
          </a:p>
          <a:p>
            <a:pPr algn="r" rtl="1"/>
            <a:r>
              <a:rPr lang="fa-IR" sz="2300">
                <a:latin typeface="Arial" charset="0"/>
                <a:cs typeface="B Nazanin" pitchFamily="2" charset="-78"/>
              </a:rPr>
              <a:t>نقطه بهینه </a:t>
            </a:r>
          </a:p>
          <a:p>
            <a:pPr algn="r" rtl="1"/>
            <a:r>
              <a:rPr lang="fa-IR" sz="2300">
                <a:latin typeface="Arial" charset="0"/>
                <a:cs typeface="B Nazanin" pitchFamily="2" charset="-78"/>
              </a:rPr>
              <a:t>مقدار متغیرهای پایه ای و غیر پایه ای</a:t>
            </a:r>
          </a:p>
          <a:p>
            <a:pPr algn="r" rtl="1"/>
            <a:r>
              <a:rPr lang="fa-IR">
                <a:cs typeface="B Nazanin" pitchFamily="2" charset="-78"/>
              </a:rPr>
              <a:t>مقدار متغیرهای کمبود و مازاد</a:t>
            </a:r>
            <a:endParaRPr lang="fa-IR" sz="2300">
              <a:latin typeface="Arial" charset="0"/>
              <a:cs typeface="B Nazanin" pitchFamily="2" charset="-78"/>
            </a:endParaRPr>
          </a:p>
          <a:p>
            <a:pPr algn="r" rtl="1"/>
            <a:r>
              <a:rPr lang="fa-IR" sz="2300">
                <a:latin typeface="Arial" charset="0"/>
                <a:cs typeface="B Nazanin" pitchFamily="2" charset="-78"/>
              </a:rPr>
              <a:t>تعداد مراحل سیمپلکس</a:t>
            </a:r>
          </a:p>
          <a:p>
            <a:pPr algn="r" rtl="1"/>
            <a:r>
              <a:rPr lang="fa-IR" sz="2300">
                <a:latin typeface="Arial" charset="0"/>
                <a:cs typeface="B Nazanin" pitchFamily="2" charset="-78"/>
              </a:rPr>
              <a:t>سودهای نسبی</a:t>
            </a: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61797"/>
                                        </p:tgtEl>
                                        <p:attrNameLst>
                                          <p:attrName>style.visibility</p:attrName>
                                        </p:attrNameLst>
                                      </p:cBhvr>
                                      <p:to>
                                        <p:strVal val="visible"/>
                                      </p:to>
                                    </p:set>
                                    <p:animEffect transition="in" filter="blinds(horizontal)">
                                      <p:cBhvr>
                                        <p:cTn id="7" dur="500"/>
                                        <p:tgtEl>
                                          <p:spTgt spid="16179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61799"/>
                                        </p:tgtEl>
                                        <p:attrNameLst>
                                          <p:attrName>style.visibility</p:attrName>
                                        </p:attrNameLst>
                                      </p:cBhvr>
                                      <p:to>
                                        <p:strVal val="visible"/>
                                      </p:to>
                                    </p:set>
                                    <p:animEffect transition="in" filter="blinds(horizontal)">
                                      <p:cBhvr>
                                        <p:cTn id="12" dur="500"/>
                                        <p:tgtEl>
                                          <p:spTgt spid="16179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1797" grpId="0"/>
      <p:bldP spid="161799"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noFill/>
        </p:spPr>
        <p:txBody>
          <a:bodyPr/>
          <a:lstStyle/>
          <a:p>
            <a:pPr algn="r" rtl="1" eaLnBrk="1" hangingPunct="1"/>
            <a:r>
              <a:rPr lang="fa-IR" sz="3200" b="1" i="0" smtClean="0">
                <a:latin typeface="Arial" charset="0"/>
                <a:cs typeface="B Nazanin" pitchFamily="2" charset="-78"/>
              </a:rPr>
              <a:t>آشنایی با نرم افزار </a:t>
            </a:r>
            <a:r>
              <a:rPr lang="en-US" sz="3200" b="1" i="0" smtClean="0">
                <a:latin typeface="Arial" charset="0"/>
                <a:cs typeface="B Nazanin" pitchFamily="2" charset="-78"/>
              </a:rPr>
              <a:t>LINDO</a:t>
            </a:r>
          </a:p>
        </p:txBody>
      </p:sp>
      <p:sp>
        <p:nvSpPr>
          <p:cNvPr id="162819" name="Rectangle 3"/>
          <p:cNvSpPr>
            <a:spLocks noChangeArrowheads="1"/>
          </p:cNvSpPr>
          <p:nvPr/>
        </p:nvSpPr>
        <p:spPr bwMode="auto">
          <a:xfrm>
            <a:off x="179388" y="1268413"/>
            <a:ext cx="8640762" cy="3240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r" rtl="1"/>
            <a:r>
              <a:rPr lang="fa-IR" sz="2300" b="1">
                <a:solidFill>
                  <a:srgbClr val="3366CC"/>
                </a:solidFill>
                <a:latin typeface="Arial" charset="0"/>
                <a:cs typeface="B Nazanin" pitchFamily="2" charset="-78"/>
              </a:rPr>
              <a:t>قواعد ساختاری در لیندو</a:t>
            </a:r>
            <a:r>
              <a:rPr lang="fa-IR" sz="2300">
                <a:latin typeface="Arial" charset="0"/>
                <a:cs typeface="B Nazanin" pitchFamily="2" charset="-78"/>
              </a:rPr>
              <a:t/>
            </a:r>
            <a:br>
              <a:rPr lang="fa-IR" sz="2300">
                <a:latin typeface="Arial" charset="0"/>
                <a:cs typeface="B Nazanin" pitchFamily="2" charset="-78"/>
              </a:rPr>
            </a:br>
            <a:r>
              <a:rPr lang="fa-IR" sz="2300">
                <a:latin typeface="Arial" charset="0"/>
                <a:cs typeface="B Nazanin" pitchFamily="2" charset="-78"/>
              </a:rPr>
              <a:t>این قسمت در مورد جزییات ورودی ها در لیندو است.</a:t>
            </a:r>
            <a:r>
              <a:rPr lang="en-US" sz="2300">
                <a:latin typeface="Arial" charset="0"/>
                <a:cs typeface="B Nazanin" pitchFamily="2" charset="-78"/>
              </a:rPr>
              <a:t> </a:t>
            </a:r>
            <a:r>
              <a:rPr lang="fa-IR" sz="2300">
                <a:latin typeface="Arial" charset="0"/>
                <a:cs typeface="B Nazanin" pitchFamily="2" charset="-78"/>
              </a:rPr>
              <a:t/>
            </a:r>
            <a:br>
              <a:rPr lang="fa-IR" sz="2300">
                <a:latin typeface="Arial" charset="0"/>
                <a:cs typeface="B Nazanin" pitchFamily="2" charset="-78"/>
              </a:rPr>
            </a:br>
            <a:endParaRPr lang="fa-IR" sz="2300">
              <a:latin typeface="Arial" charset="0"/>
              <a:cs typeface="B Nazanin" pitchFamily="2" charset="-78"/>
            </a:endParaRPr>
          </a:p>
          <a:p>
            <a:pPr algn="r" rtl="1"/>
            <a:r>
              <a:rPr lang="fa-IR" sz="2300">
                <a:latin typeface="Arial" charset="0"/>
                <a:cs typeface="B Nazanin" pitchFamily="2" charset="-78"/>
              </a:rPr>
              <a:t>تابع هدف می بایست همیشه درشروع مدل باشد</a:t>
            </a:r>
            <a:r>
              <a:rPr lang="en-US" sz="2300">
                <a:latin typeface="Arial" charset="0"/>
                <a:cs typeface="B Nazanin" pitchFamily="2" charset="-78"/>
              </a:rPr>
              <a:t>.</a:t>
            </a:r>
            <a:r>
              <a:rPr lang="fa-IR" sz="2300">
                <a:latin typeface="Arial" charset="0"/>
                <a:cs typeface="B Nazanin" pitchFamily="2" charset="-78"/>
              </a:rPr>
              <a:t/>
            </a:r>
            <a:br>
              <a:rPr lang="fa-IR" sz="2300">
                <a:latin typeface="Arial" charset="0"/>
                <a:cs typeface="B Nazanin" pitchFamily="2" charset="-78"/>
              </a:rPr>
            </a:br>
            <a:r>
              <a:rPr lang="fa-IR" sz="2300">
                <a:latin typeface="Arial" charset="0"/>
                <a:cs typeface="B Nazanin" pitchFamily="2" charset="-78"/>
              </a:rPr>
              <a:t>در لیندونام متغیربه 8 کاراکتر محدود می شود.</a:t>
            </a:r>
            <a:r>
              <a:rPr lang="en-US" sz="2300">
                <a:latin typeface="Arial" charset="0"/>
                <a:cs typeface="B Nazanin" pitchFamily="2" charset="-78"/>
              </a:rPr>
              <a:t> </a:t>
            </a:r>
            <a:r>
              <a:rPr lang="fa-IR" sz="2300">
                <a:latin typeface="Arial" charset="0"/>
                <a:cs typeface="B Nazanin" pitchFamily="2" charset="-78"/>
              </a:rPr>
              <a:t>نام متغیرمی بایست با یک حروف الفبا</a:t>
            </a:r>
            <a:br>
              <a:rPr lang="fa-IR" sz="2300">
                <a:latin typeface="Arial" charset="0"/>
                <a:cs typeface="B Nazanin" pitchFamily="2" charset="-78"/>
              </a:rPr>
            </a:br>
            <a:r>
              <a:rPr lang="fa-IR" sz="2300">
                <a:latin typeface="Arial" charset="0"/>
                <a:cs typeface="B Nazanin" pitchFamily="2" charset="-78"/>
              </a:rPr>
              <a:t>(</a:t>
            </a:r>
            <a:r>
              <a:rPr lang="en-US" sz="2300">
                <a:latin typeface="Arial" charset="0"/>
                <a:cs typeface="B Nazanin" pitchFamily="2" charset="-78"/>
              </a:rPr>
              <a:t>A</a:t>
            </a:r>
            <a:r>
              <a:rPr lang="fa-IR" sz="2300">
                <a:latin typeface="Arial" charset="0"/>
                <a:cs typeface="B Nazanin" pitchFamily="2" charset="-78"/>
              </a:rPr>
              <a:t> تا </a:t>
            </a:r>
            <a:r>
              <a:rPr lang="en-US" sz="2300">
                <a:latin typeface="Arial" charset="0"/>
                <a:cs typeface="B Nazanin" pitchFamily="2" charset="-78"/>
              </a:rPr>
              <a:t>  (Z </a:t>
            </a:r>
            <a:r>
              <a:rPr lang="fa-IR" sz="2300">
                <a:latin typeface="Arial" charset="0"/>
                <a:cs typeface="B Nazanin" pitchFamily="2" charset="-78"/>
              </a:rPr>
              <a:t>شروع شود.7</a:t>
            </a:r>
            <a:r>
              <a:rPr lang="en-US" sz="2300">
                <a:latin typeface="Arial" charset="0"/>
                <a:cs typeface="B Nazanin" pitchFamily="2" charset="-78"/>
              </a:rPr>
              <a:t> </a:t>
            </a:r>
            <a:r>
              <a:rPr lang="fa-IR" sz="2300">
                <a:latin typeface="Arial" charset="0"/>
                <a:cs typeface="B Nazanin" pitchFamily="2" charset="-78"/>
              </a:rPr>
              <a:t> کاراکتر دیگر می توانند شامل هر چیزی به جز علائم زیر باشند:                       !   (  </a:t>
            </a:r>
            <a:r>
              <a:rPr lang="en-US" sz="2300">
                <a:latin typeface="Arial" charset="0"/>
                <a:cs typeface="B Nazanin" pitchFamily="2" charset="-78"/>
              </a:rPr>
              <a:t>+  -  (</a:t>
            </a:r>
            <a:r>
              <a:rPr lang="fa-IR" sz="2300">
                <a:latin typeface="Arial" charset="0"/>
                <a:cs typeface="B Nazanin" pitchFamily="2" charset="-78"/>
              </a:rPr>
              <a:t>   =  &lt;   &gt;</a:t>
            </a:r>
            <a:br>
              <a:rPr lang="fa-IR" sz="2300">
                <a:latin typeface="Arial" charset="0"/>
                <a:cs typeface="B Nazanin" pitchFamily="2" charset="-78"/>
              </a:rPr>
            </a:br>
            <a:r>
              <a:rPr lang="fa-IR" sz="2300">
                <a:latin typeface="Arial" charset="0"/>
                <a:cs typeface="B Nazanin" pitchFamily="2" charset="-78"/>
              </a:rPr>
              <a:t> </a:t>
            </a:r>
            <a:br>
              <a:rPr lang="fa-IR" sz="2300">
                <a:latin typeface="Arial" charset="0"/>
                <a:cs typeface="B Nazanin" pitchFamily="2" charset="-78"/>
              </a:rPr>
            </a:br>
            <a:endParaRPr lang="en-US" sz="2300">
              <a:latin typeface="Arial" charset="0"/>
              <a:cs typeface="B Nazanin" pitchFamily="2" charset="-78"/>
            </a:endParaRPr>
          </a:p>
        </p:txBody>
      </p:sp>
      <p:sp>
        <p:nvSpPr>
          <p:cNvPr id="162821" name="Rectangle 5"/>
          <p:cNvSpPr>
            <a:spLocks noChangeArrowheads="1"/>
          </p:cNvSpPr>
          <p:nvPr/>
        </p:nvSpPr>
        <p:spPr bwMode="auto">
          <a:xfrm>
            <a:off x="179388" y="3933825"/>
            <a:ext cx="8747125" cy="2087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r" rtl="1"/>
            <a:r>
              <a:rPr lang="fa-IR" sz="2300">
                <a:latin typeface="Arial" charset="0"/>
                <a:cs typeface="B Nazanin" pitchFamily="2" charset="-78"/>
              </a:rPr>
              <a:t>نام محدودیت ها با قراردادهای یکسان همچون نام متغیرها هستند.</a:t>
            </a:r>
            <a:r>
              <a:rPr lang="en-US" sz="2300">
                <a:latin typeface="Arial" charset="0"/>
                <a:cs typeface="B Nazanin" pitchFamily="2" charset="-78"/>
              </a:rPr>
              <a:t> </a:t>
            </a:r>
            <a:r>
              <a:rPr lang="fa-IR" sz="2300">
                <a:latin typeface="Arial" charset="0"/>
                <a:cs typeface="B Nazanin" pitchFamily="2" charset="-78"/>
              </a:rPr>
              <a:t>نام های محدودیت ها باعث تفسیرآسانتر گزارشات لیندو می شوند، در پایان نام محدودیت یک پرانتز راست  قرار می گیرد، بعد از پرانتز راست شما محدودیت ها را مانند قبل وارد می کنید،</a:t>
            </a:r>
            <a:r>
              <a:rPr lang="en-US" sz="2300">
                <a:latin typeface="Arial" charset="0"/>
                <a:cs typeface="B Nazanin" pitchFamily="2" charset="-78"/>
              </a:rPr>
              <a:t> </a:t>
            </a:r>
            <a:r>
              <a:rPr lang="fa-IR" sz="2300">
                <a:latin typeface="Arial" charset="0"/>
                <a:cs typeface="B Nazanin" pitchFamily="2" charset="-78"/>
              </a:rPr>
              <a:t>به عنوان مثال محدودیت داده شده با نام </a:t>
            </a:r>
            <a:r>
              <a:rPr lang="en-US" sz="2300">
                <a:latin typeface="Arial" charset="0"/>
                <a:cs typeface="B Nazanin" pitchFamily="2" charset="-78"/>
              </a:rPr>
              <a:t>XBOUND</a:t>
            </a:r>
            <a:r>
              <a:rPr lang="fa-IR" sz="2300">
                <a:latin typeface="Arial" charset="0"/>
                <a:cs typeface="B Nazanin" pitchFamily="2" charset="-78"/>
              </a:rPr>
              <a:t> به صورت مقابل است:</a:t>
            </a:r>
            <a:br>
              <a:rPr lang="fa-IR" sz="2300">
                <a:latin typeface="Arial" charset="0"/>
                <a:cs typeface="B Nazanin" pitchFamily="2" charset="-78"/>
              </a:rPr>
            </a:br>
            <a:r>
              <a:rPr lang="fa-IR" sz="2300">
                <a:latin typeface="Arial" charset="0"/>
                <a:cs typeface="B Nazanin" pitchFamily="2" charset="-78"/>
              </a:rPr>
              <a:t>                                                               </a:t>
            </a:r>
            <a:r>
              <a:rPr lang="en-US" sz="2300">
                <a:latin typeface="Arial" charset="0"/>
                <a:cs typeface="B Nazanin" pitchFamily="2" charset="-78"/>
              </a:rPr>
              <a:t>         </a:t>
            </a:r>
            <a:r>
              <a:rPr lang="fa-IR" sz="2300">
                <a:latin typeface="Arial" charset="0"/>
                <a:cs typeface="B Nazanin" pitchFamily="2" charset="-78"/>
              </a:rPr>
              <a:t>  </a:t>
            </a:r>
            <a:r>
              <a:rPr lang="en-US" sz="2300">
                <a:latin typeface="Arial" charset="0"/>
                <a:cs typeface="B Nazanin" pitchFamily="2" charset="-78"/>
              </a:rPr>
              <a:t>XBOUND)   x&lt;10 </a:t>
            </a: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62819"/>
                                        </p:tgtEl>
                                        <p:attrNameLst>
                                          <p:attrName>style.visibility</p:attrName>
                                        </p:attrNameLst>
                                      </p:cBhvr>
                                      <p:to>
                                        <p:strVal val="visible"/>
                                      </p:to>
                                    </p:set>
                                    <p:animEffect transition="in" filter="blinds(horizontal)">
                                      <p:cBhvr>
                                        <p:cTn id="7" dur="500"/>
                                        <p:tgtEl>
                                          <p:spTgt spid="16281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62821"/>
                                        </p:tgtEl>
                                        <p:attrNameLst>
                                          <p:attrName>style.visibility</p:attrName>
                                        </p:attrNameLst>
                                      </p:cBhvr>
                                      <p:to>
                                        <p:strVal val="visible"/>
                                      </p:to>
                                    </p:set>
                                    <p:animEffect transition="in" filter="blinds(horizontal)">
                                      <p:cBhvr>
                                        <p:cTn id="12" dur="500"/>
                                        <p:tgtEl>
                                          <p:spTgt spid="1628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2819" grpId="0"/>
      <p:bldP spid="162821"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noFill/>
        </p:spPr>
        <p:txBody>
          <a:bodyPr/>
          <a:lstStyle/>
          <a:p>
            <a:pPr algn="r" rtl="1" eaLnBrk="1" hangingPunct="1"/>
            <a:r>
              <a:rPr lang="fa-IR" sz="3200" b="1" i="0" smtClean="0">
                <a:latin typeface="Arial" charset="0"/>
                <a:cs typeface="B Nazanin" pitchFamily="2" charset="-78"/>
              </a:rPr>
              <a:t>آشنایی با نرم افزار </a:t>
            </a:r>
            <a:r>
              <a:rPr lang="en-US" sz="3200" b="1" i="0" smtClean="0">
                <a:latin typeface="Arial" charset="0"/>
                <a:cs typeface="B Nazanin" pitchFamily="2" charset="-78"/>
              </a:rPr>
              <a:t>LINDO</a:t>
            </a:r>
          </a:p>
        </p:txBody>
      </p:sp>
      <p:sp>
        <p:nvSpPr>
          <p:cNvPr id="163843" name="Rectangle 3"/>
          <p:cNvSpPr>
            <a:spLocks noChangeArrowheads="1"/>
          </p:cNvSpPr>
          <p:nvPr/>
        </p:nvSpPr>
        <p:spPr bwMode="auto">
          <a:xfrm>
            <a:off x="0" y="1125538"/>
            <a:ext cx="8820150" cy="3240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r" rtl="1"/>
            <a:r>
              <a:rPr lang="fa-IR" sz="2300">
                <a:latin typeface="Arial" charset="0"/>
                <a:cs typeface="B Nazanin" pitchFamily="2" charset="-78"/>
              </a:rPr>
              <a:t>- لیندو کلیه متغیرها را نا منفی فرض می کند، لذا نوشتن قیود نا منفی لزومی ندارد.</a:t>
            </a:r>
          </a:p>
          <a:p>
            <a:pPr algn="r" rtl="1"/>
            <a:r>
              <a:rPr lang="fa-IR" sz="2300">
                <a:latin typeface="Arial" charset="0"/>
                <a:cs typeface="B Nazanin" pitchFamily="2" charset="-78"/>
              </a:rPr>
              <a:t>- فقط پنج عملگر در لیندو وجود دارد:جمع(+)،تفریق(-)،بزرگتر(&lt;)،کوچکتر(&gt;) و مساوی(=).</a:t>
            </a:r>
            <a:br>
              <a:rPr lang="fa-IR" sz="2300">
                <a:latin typeface="Arial" charset="0"/>
                <a:cs typeface="B Nazanin" pitchFamily="2" charset="-78"/>
              </a:rPr>
            </a:br>
            <a:r>
              <a:rPr lang="fa-IR" sz="2300">
                <a:latin typeface="Arial" charset="0"/>
                <a:cs typeface="B Nazanin" pitchFamily="2" charset="-78"/>
              </a:rPr>
              <a:t>- پرانتزها به عنوان شاخص برتری و اولویت درعملیات قابل قبول نیستند.</a:t>
            </a:r>
            <a:r>
              <a:rPr lang="en-US" sz="2300">
                <a:latin typeface="Arial" charset="0"/>
                <a:cs typeface="B Nazanin" pitchFamily="2" charset="-78"/>
              </a:rPr>
              <a:t> </a:t>
            </a:r>
            <a:r>
              <a:rPr lang="fa-IR" sz="2300">
                <a:latin typeface="Arial" charset="0"/>
                <a:cs typeface="B Nazanin" pitchFamily="2" charset="-78"/>
              </a:rPr>
              <a:t>ترتیب انجام </a:t>
            </a:r>
            <a:br>
              <a:rPr lang="fa-IR" sz="2300">
                <a:latin typeface="Arial" charset="0"/>
                <a:cs typeface="B Nazanin" pitchFamily="2" charset="-78"/>
              </a:rPr>
            </a:br>
            <a:r>
              <a:rPr lang="fa-IR" sz="2300">
                <a:latin typeface="Arial" charset="0"/>
                <a:cs typeface="B Nazanin" pitchFamily="2" charset="-78"/>
              </a:rPr>
              <a:t>عملیات از سمت چپ به راست است.</a:t>
            </a:r>
            <a:br>
              <a:rPr lang="fa-IR" sz="2300">
                <a:latin typeface="Arial" charset="0"/>
                <a:cs typeface="B Nazanin" pitchFamily="2" charset="-78"/>
              </a:rPr>
            </a:br>
            <a:r>
              <a:rPr lang="fa-IR" sz="2300">
                <a:latin typeface="Arial" charset="0"/>
                <a:cs typeface="B Nazanin" pitchFamily="2" charset="-78"/>
              </a:rPr>
              <a:t>- لیندو نسبت به کوچکی و یا بزرگی حروف حساس نیست</a:t>
            </a:r>
            <a:r>
              <a:rPr lang="en-US" sz="2300" i="1">
                <a:latin typeface="Arial" charset="0"/>
                <a:cs typeface="B Nazanin" pitchFamily="2" charset="-78"/>
              </a:rPr>
              <a:t> .</a:t>
            </a:r>
            <a:r>
              <a:rPr lang="fa-IR" sz="2300">
                <a:latin typeface="Arial" charset="0"/>
                <a:cs typeface="B Nazanin" pitchFamily="2" charset="-78"/>
              </a:rPr>
              <a:t/>
            </a:r>
            <a:br>
              <a:rPr lang="fa-IR" sz="2300">
                <a:latin typeface="Arial" charset="0"/>
                <a:cs typeface="B Nazanin" pitchFamily="2" charset="-78"/>
              </a:rPr>
            </a:br>
            <a:endParaRPr lang="en-US" sz="2300">
              <a:latin typeface="Arial" charset="0"/>
              <a:cs typeface="B Nazanin" pitchFamily="2" charset="-78"/>
            </a:endParaRPr>
          </a:p>
        </p:txBody>
      </p:sp>
      <p:sp>
        <p:nvSpPr>
          <p:cNvPr id="163844" name="Rectangle 4"/>
          <p:cNvSpPr>
            <a:spLocks noChangeArrowheads="1"/>
          </p:cNvSpPr>
          <p:nvPr/>
        </p:nvSpPr>
        <p:spPr bwMode="auto">
          <a:xfrm>
            <a:off x="73025" y="3502025"/>
            <a:ext cx="8747125" cy="2087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r" rtl="1"/>
            <a:r>
              <a:rPr lang="fa-IR" sz="2300">
                <a:latin typeface="Arial" charset="0"/>
                <a:cs typeface="B Nazanin" pitchFamily="2" charset="-78"/>
              </a:rPr>
              <a:t>- فقط مقادیرثابت(ونه متغیرها )،</a:t>
            </a:r>
            <a:r>
              <a:rPr lang="en-US" sz="2300">
                <a:latin typeface="Arial" charset="0"/>
                <a:cs typeface="B Nazanin" pitchFamily="2" charset="-78"/>
              </a:rPr>
              <a:t> </a:t>
            </a:r>
            <a:r>
              <a:rPr lang="fa-IR" sz="2300">
                <a:latin typeface="Arial" charset="0"/>
                <a:cs typeface="B Nazanin" pitchFamily="2" charset="-78"/>
              </a:rPr>
              <a:t>در سمت راست محدودیت ها قرار می گیرند. پس وارد کردن </a:t>
            </a:r>
            <a:r>
              <a:rPr lang="en-US" sz="2300">
                <a:latin typeface="Arial" charset="0"/>
                <a:cs typeface="B Nazanin" pitchFamily="2" charset="-78"/>
              </a:rPr>
              <a:t>x&gt;y</a:t>
            </a:r>
            <a:r>
              <a:rPr lang="fa-IR" sz="2300">
                <a:latin typeface="Arial" charset="0"/>
                <a:cs typeface="B Nazanin" pitchFamily="2" charset="-78"/>
              </a:rPr>
              <a:t>  بوسیله لیندو جائزنیست و باید به صورت </a:t>
            </a:r>
            <a:r>
              <a:rPr lang="en-US" sz="2300">
                <a:latin typeface="Arial" charset="0"/>
                <a:cs typeface="B Nazanin" pitchFamily="2" charset="-78"/>
              </a:rPr>
              <a:t>x-y&gt;0 </a:t>
            </a:r>
            <a:r>
              <a:rPr lang="fa-IR" sz="2300">
                <a:latin typeface="Arial" charset="0"/>
                <a:cs typeface="B Nazanin" pitchFamily="2" charset="-78"/>
              </a:rPr>
              <a:t>  وارد شود</a:t>
            </a:r>
            <a:r>
              <a:rPr lang="en-US" sz="2300">
                <a:latin typeface="Arial" charset="0"/>
                <a:cs typeface="B Nazanin" pitchFamily="2" charset="-78"/>
              </a:rPr>
              <a:t> .</a:t>
            </a:r>
            <a:r>
              <a:rPr lang="fa-IR" sz="2300">
                <a:latin typeface="Arial" charset="0"/>
                <a:cs typeface="B Nazanin" pitchFamily="2" charset="-78"/>
              </a:rPr>
              <a:t/>
            </a:r>
            <a:br>
              <a:rPr lang="fa-IR" sz="2300">
                <a:latin typeface="Arial" charset="0"/>
                <a:cs typeface="B Nazanin" pitchFamily="2" charset="-78"/>
              </a:rPr>
            </a:br>
            <a:r>
              <a:rPr lang="fa-IR" sz="2300">
                <a:latin typeface="Arial" charset="0"/>
                <a:cs typeface="B Nazanin" pitchFamily="2" charset="-78"/>
              </a:rPr>
              <a:t>- فقط متغیرها وضرائب آنها در سمت چپ محدودیت ها به کار می روند.</a:t>
            </a:r>
            <a:br>
              <a:rPr lang="fa-IR" sz="2300">
                <a:latin typeface="Arial" charset="0"/>
                <a:cs typeface="B Nazanin" pitchFamily="2" charset="-78"/>
              </a:rPr>
            </a:br>
            <a:r>
              <a:rPr lang="fa-IR" sz="2300">
                <a:latin typeface="Arial" charset="0"/>
                <a:cs typeface="B Nazanin" pitchFamily="2" charset="-78"/>
              </a:rPr>
              <a:t>مثلاً ساختار </a:t>
            </a:r>
            <a:r>
              <a:rPr lang="en-US" sz="2300">
                <a:latin typeface="Arial" charset="0"/>
                <a:cs typeface="B Nazanin" pitchFamily="2" charset="-78"/>
              </a:rPr>
              <a:t> 3x+4y-10=0</a:t>
            </a:r>
            <a:r>
              <a:rPr lang="fa-IR" sz="2300">
                <a:latin typeface="Arial" charset="0"/>
                <a:cs typeface="B Nazanin" pitchFamily="2" charset="-78"/>
              </a:rPr>
              <a:t> جائز نیست و می بایست به صورت </a:t>
            </a:r>
            <a:r>
              <a:rPr lang="en-US" sz="2300">
                <a:latin typeface="Arial" charset="0"/>
                <a:cs typeface="B Nazanin" pitchFamily="2" charset="-78"/>
              </a:rPr>
              <a:t>3x+4y=10 </a:t>
            </a:r>
            <a:r>
              <a:rPr lang="fa-IR" sz="2300">
                <a:latin typeface="Arial" charset="0"/>
                <a:cs typeface="B Nazanin" pitchFamily="2" charset="-78"/>
              </a:rPr>
              <a:t> وارد شود.</a:t>
            </a:r>
            <a:endParaRPr lang="en-US" sz="2300">
              <a:latin typeface="Arial" charset="0"/>
              <a:cs typeface="B Nazanin" pitchFamily="2" charset="-78"/>
            </a:endParaRP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63843"/>
                                        </p:tgtEl>
                                        <p:attrNameLst>
                                          <p:attrName>style.visibility</p:attrName>
                                        </p:attrNameLst>
                                      </p:cBhvr>
                                      <p:to>
                                        <p:strVal val="visible"/>
                                      </p:to>
                                    </p:set>
                                    <p:animEffect transition="in" filter="blinds(horizontal)">
                                      <p:cBhvr>
                                        <p:cTn id="7" dur="500"/>
                                        <p:tgtEl>
                                          <p:spTgt spid="16384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63844"/>
                                        </p:tgtEl>
                                        <p:attrNameLst>
                                          <p:attrName>style.visibility</p:attrName>
                                        </p:attrNameLst>
                                      </p:cBhvr>
                                      <p:to>
                                        <p:strVal val="visible"/>
                                      </p:to>
                                    </p:set>
                                    <p:animEffect transition="in" filter="blinds(horizontal)">
                                      <p:cBhvr>
                                        <p:cTn id="12" dur="500"/>
                                        <p:tgtEl>
                                          <p:spTgt spid="1638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43" grpId="0"/>
      <p:bldP spid="16384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noFill/>
        </p:spPr>
        <p:txBody>
          <a:bodyPr/>
          <a:lstStyle/>
          <a:p>
            <a:pPr algn="r" rtl="1" eaLnBrk="1" hangingPunct="1"/>
            <a:r>
              <a:rPr lang="fa-IR" sz="3200" b="1" i="0" smtClean="0">
                <a:latin typeface="Arial" charset="0"/>
                <a:cs typeface="B Nazanin" pitchFamily="2" charset="-78"/>
              </a:rPr>
              <a:t>آشنایی با نرم افزار </a:t>
            </a:r>
            <a:r>
              <a:rPr lang="en-US" sz="3200" b="1" i="0" smtClean="0">
                <a:latin typeface="Arial" charset="0"/>
                <a:cs typeface="B Nazanin" pitchFamily="2" charset="-78"/>
              </a:rPr>
              <a:t>LINDO</a:t>
            </a:r>
          </a:p>
        </p:txBody>
      </p:sp>
      <p:sp>
        <p:nvSpPr>
          <p:cNvPr id="165891" name="Rectangle 3"/>
          <p:cNvSpPr>
            <a:spLocks noChangeArrowheads="1"/>
          </p:cNvSpPr>
          <p:nvPr/>
        </p:nvSpPr>
        <p:spPr bwMode="auto">
          <a:xfrm>
            <a:off x="179388" y="1125538"/>
            <a:ext cx="8820150" cy="1584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r" rtl="1"/>
            <a:r>
              <a:rPr lang="fa-IR" sz="3000" b="1">
                <a:solidFill>
                  <a:srgbClr val="3366CC"/>
                </a:solidFill>
                <a:latin typeface="Arial" charset="0"/>
                <a:cs typeface="B Nazanin" pitchFamily="2" charset="-78"/>
              </a:rPr>
              <a:t>کار با لیندو:</a:t>
            </a:r>
            <a:br>
              <a:rPr lang="fa-IR" sz="3000" b="1">
                <a:solidFill>
                  <a:srgbClr val="3366CC"/>
                </a:solidFill>
                <a:latin typeface="Arial" charset="0"/>
                <a:cs typeface="B Nazanin" pitchFamily="2" charset="-78"/>
              </a:rPr>
            </a:br>
            <a:r>
              <a:rPr lang="fa-IR" sz="2300">
                <a:latin typeface="Arial" charset="0"/>
                <a:cs typeface="B Nazanin" pitchFamily="2" charset="-78"/>
              </a:rPr>
              <a:t>برای معرفی نحوه کار با لیندو از چند مثال استفاده می کنیم. از نرم افزار لیندو در حل مسایل برنامه ریزی خطی وبرنامه ریزی اعداد صحیح و برنامه ریزی درجه دو استفاده </a:t>
            </a:r>
          </a:p>
          <a:p>
            <a:pPr algn="r" rtl="1"/>
            <a:r>
              <a:rPr lang="fa-IR" sz="2300">
                <a:latin typeface="Arial" charset="0"/>
                <a:cs typeface="B Nazanin" pitchFamily="2" charset="-78"/>
              </a:rPr>
              <a:t>می شود.</a:t>
            </a:r>
            <a:r>
              <a:rPr lang="en-US" sz="2300" i="1">
                <a:latin typeface="Arial" charset="0"/>
                <a:cs typeface="B Nazanin" pitchFamily="2" charset="-78"/>
              </a:rPr>
              <a:t> </a:t>
            </a:r>
          </a:p>
        </p:txBody>
      </p:sp>
      <p:sp>
        <p:nvSpPr>
          <p:cNvPr id="165892" name="Rectangle 4"/>
          <p:cNvSpPr>
            <a:spLocks noChangeArrowheads="1"/>
          </p:cNvSpPr>
          <p:nvPr/>
        </p:nvSpPr>
        <p:spPr bwMode="auto">
          <a:xfrm>
            <a:off x="250825" y="2636838"/>
            <a:ext cx="8747125" cy="180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r" rtl="1">
              <a:buFontTx/>
              <a:buChar char="•"/>
            </a:pPr>
            <a:r>
              <a:rPr lang="fa-IR" sz="2300" b="1">
                <a:solidFill>
                  <a:srgbClr val="3366CC"/>
                </a:solidFill>
                <a:latin typeface="Impact" pitchFamily="34" charset="0"/>
                <a:cs typeface="B Nazanin" pitchFamily="2" charset="-78"/>
              </a:rPr>
              <a:t> برنامه ریزی خطی</a:t>
            </a:r>
            <a:r>
              <a:rPr lang="fa-IR" sz="2300" b="1">
                <a:latin typeface="Impact" pitchFamily="34" charset="0"/>
                <a:cs typeface="B Nazanin" pitchFamily="2" charset="-78"/>
              </a:rPr>
              <a:t> </a:t>
            </a:r>
            <a:r>
              <a:rPr lang="fa-IR" sz="2300">
                <a:latin typeface="Impact" pitchFamily="34" charset="0"/>
                <a:cs typeface="B Nazanin" pitchFamily="2" charset="-78"/>
              </a:rPr>
              <a:t/>
            </a:r>
            <a:br>
              <a:rPr lang="fa-IR" sz="2300">
                <a:latin typeface="Impact" pitchFamily="34" charset="0"/>
                <a:cs typeface="B Nazanin" pitchFamily="2" charset="-78"/>
              </a:rPr>
            </a:br>
            <a:r>
              <a:rPr lang="fa-IR" sz="2300">
                <a:latin typeface="Impact" pitchFamily="34" charset="0"/>
                <a:cs typeface="B Nazanin" pitchFamily="2" charset="-78"/>
              </a:rPr>
              <a:t>برای حل مسایل خطی، نرم افزار لیندو بسیار مناسب است. در لیندو، از الگوریتم سیمپلکس برای حل اینگونه مسائل می شود. این مثال، نحوه وارد کردن و حل این مسائل رادر لیندو نشان می دهد.</a:t>
            </a:r>
            <a:endParaRPr lang="en-US" sz="2300">
              <a:latin typeface="Impact" pitchFamily="34" charset="0"/>
              <a:cs typeface="B Nazanin" pitchFamily="2" charset="-78"/>
            </a:endParaRPr>
          </a:p>
        </p:txBody>
      </p:sp>
      <p:sp>
        <p:nvSpPr>
          <p:cNvPr id="165893" name="Rectangle 5"/>
          <p:cNvSpPr>
            <a:spLocks noChangeArrowheads="1"/>
          </p:cNvSpPr>
          <p:nvPr/>
        </p:nvSpPr>
        <p:spPr bwMode="auto">
          <a:xfrm>
            <a:off x="179388" y="4508500"/>
            <a:ext cx="8747125" cy="180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r" rtl="1"/>
            <a:r>
              <a:rPr lang="fa-IR" sz="2300" b="1">
                <a:solidFill>
                  <a:srgbClr val="3366CC"/>
                </a:solidFill>
                <a:latin typeface="Impact" pitchFamily="34" charset="0"/>
                <a:cs typeface="B Nazanin" pitchFamily="2" charset="-78"/>
              </a:rPr>
              <a:t>مثال :</a:t>
            </a:r>
            <a:r>
              <a:rPr lang="fa-IR" sz="2300" b="1">
                <a:latin typeface="Impact" pitchFamily="34" charset="0"/>
                <a:cs typeface="B Nazanin" pitchFamily="2" charset="-78"/>
              </a:rPr>
              <a:t> مسئله شرکت داکوتا</a:t>
            </a:r>
            <a:r>
              <a:rPr lang="fa-IR" sz="2300">
                <a:latin typeface="Impact" pitchFamily="34" charset="0"/>
                <a:cs typeface="B Nazanin" pitchFamily="2" charset="-78"/>
              </a:rPr>
              <a:t> </a:t>
            </a:r>
            <a:br>
              <a:rPr lang="fa-IR" sz="2300">
                <a:latin typeface="Impact" pitchFamily="34" charset="0"/>
                <a:cs typeface="B Nazanin" pitchFamily="2" charset="-78"/>
              </a:rPr>
            </a:br>
            <a:r>
              <a:rPr lang="fa-IR" sz="2300">
                <a:latin typeface="Impact" pitchFamily="34" charset="0"/>
                <a:cs typeface="B Nazanin" pitchFamily="2" charset="-78"/>
              </a:rPr>
              <a:t>شرکت داکوتا، تولید کننده میزتحریر، میز و صندلی است. تولید هر کدام از انواع مبلمان، به الوار و دو نوع نیروی کارماهردر دو زمینه نجاری و پرداخت نیاز دارد.</a:t>
            </a:r>
            <a:br>
              <a:rPr lang="fa-IR" sz="2300">
                <a:latin typeface="Impact" pitchFamily="34" charset="0"/>
                <a:cs typeface="B Nazanin" pitchFamily="2" charset="-78"/>
              </a:rPr>
            </a:br>
            <a:r>
              <a:rPr lang="fa-IR" sz="2300">
                <a:latin typeface="Impact" pitchFamily="34" charset="0"/>
                <a:cs typeface="B Nazanin" pitchFamily="2" charset="-78"/>
              </a:rPr>
              <a:t>مقدارهر یک از منابع مورد نیاز برای تولید هر یک از انواع مبلمان در جدول ذیل آمده است.</a:t>
            </a:r>
            <a:endParaRPr lang="en-US" sz="2300">
              <a:latin typeface="Impact" pitchFamily="34" charset="0"/>
              <a:cs typeface="B Nazanin" pitchFamily="2" charset="-78"/>
            </a:endParaRP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65891"/>
                                        </p:tgtEl>
                                        <p:attrNameLst>
                                          <p:attrName>style.visibility</p:attrName>
                                        </p:attrNameLst>
                                      </p:cBhvr>
                                      <p:to>
                                        <p:strVal val="visible"/>
                                      </p:to>
                                    </p:set>
                                    <p:animEffect transition="in" filter="blinds(horizontal)">
                                      <p:cBhvr>
                                        <p:cTn id="7" dur="500"/>
                                        <p:tgtEl>
                                          <p:spTgt spid="16589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65892"/>
                                        </p:tgtEl>
                                        <p:attrNameLst>
                                          <p:attrName>style.visibility</p:attrName>
                                        </p:attrNameLst>
                                      </p:cBhvr>
                                      <p:to>
                                        <p:strVal val="visible"/>
                                      </p:to>
                                    </p:set>
                                    <p:animEffect transition="in" filter="blinds(horizontal)">
                                      <p:cBhvr>
                                        <p:cTn id="12" dur="500"/>
                                        <p:tgtEl>
                                          <p:spTgt spid="165892"/>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65893"/>
                                        </p:tgtEl>
                                        <p:attrNameLst>
                                          <p:attrName>style.visibility</p:attrName>
                                        </p:attrNameLst>
                                      </p:cBhvr>
                                      <p:to>
                                        <p:strVal val="visible"/>
                                      </p:to>
                                    </p:set>
                                    <p:animEffect transition="in" filter="blinds(horizontal)">
                                      <p:cBhvr>
                                        <p:cTn id="17" dur="500"/>
                                        <p:tgtEl>
                                          <p:spTgt spid="16589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5891" grpId="0"/>
      <p:bldP spid="165892" grpId="0"/>
      <p:bldP spid="165893"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noFill/>
        </p:spPr>
        <p:txBody>
          <a:bodyPr/>
          <a:lstStyle/>
          <a:p>
            <a:pPr algn="r" rtl="1" eaLnBrk="1" hangingPunct="1"/>
            <a:r>
              <a:rPr lang="fa-IR" sz="3200" b="1" i="0" smtClean="0">
                <a:latin typeface="Arial" charset="0"/>
                <a:cs typeface="B Nazanin" pitchFamily="2" charset="-78"/>
              </a:rPr>
              <a:t>آشنایی با نرم افزار </a:t>
            </a:r>
            <a:r>
              <a:rPr lang="en-US" sz="3200" b="1" i="0" smtClean="0">
                <a:latin typeface="Arial" charset="0"/>
                <a:cs typeface="B Nazanin" pitchFamily="2" charset="-78"/>
              </a:rPr>
              <a:t>LINDO</a:t>
            </a:r>
          </a:p>
        </p:txBody>
      </p:sp>
      <p:sp>
        <p:nvSpPr>
          <p:cNvPr id="166917" name="Rectangle 5"/>
          <p:cNvSpPr>
            <a:spLocks noChangeArrowheads="1"/>
          </p:cNvSpPr>
          <p:nvPr/>
        </p:nvSpPr>
        <p:spPr bwMode="auto">
          <a:xfrm>
            <a:off x="0" y="3789363"/>
            <a:ext cx="8496300" cy="2232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r" rtl="1"/>
            <a:r>
              <a:rPr lang="fa-IR" sz="2300">
                <a:latin typeface="Impact" pitchFamily="34" charset="0"/>
                <a:cs typeface="B Nazanin" pitchFamily="2" charset="-78"/>
              </a:rPr>
              <a:t>در حال حاضر، 48 فوت تخته از الوارها، 20 ساعت زمان پرداخت و8 ساعت زمان نجاری موجود است.هر میز تحریر 60 دلار،میز30 دلارو صندلی 20 دلاربه فروش </a:t>
            </a:r>
          </a:p>
          <a:p>
            <a:pPr algn="r" rtl="1"/>
            <a:r>
              <a:rPr lang="fa-IR" sz="2300">
                <a:latin typeface="Impact" pitchFamily="34" charset="0"/>
                <a:cs typeface="B Nazanin" pitchFamily="2" charset="-78"/>
              </a:rPr>
              <a:t>می رسد.شرکت داکوتا معتقد است که میز تحریروصندلی محدودیت فروش ندارد، اما حداکثر 5 میزبه فروش خواهد رسید. با فرض اینکه منابع در دسترس به تازگی تدارک دیده شده باشند،</a:t>
            </a:r>
            <a:br>
              <a:rPr lang="fa-IR" sz="2300">
                <a:latin typeface="Impact" pitchFamily="34" charset="0"/>
                <a:cs typeface="B Nazanin" pitchFamily="2" charset="-78"/>
              </a:rPr>
            </a:br>
            <a:r>
              <a:rPr lang="fa-IR" sz="2300">
                <a:latin typeface="Impact" pitchFamily="34" charset="0"/>
                <a:cs typeface="B Nazanin" pitchFamily="2" charset="-78"/>
              </a:rPr>
              <a:t>شرکت داکوتا می خواهد کل سود خود را به حداکثربرساند.</a:t>
            </a:r>
            <a:endParaRPr lang="en-US" sz="2300">
              <a:latin typeface="Impact" pitchFamily="34" charset="0"/>
              <a:cs typeface="B Nazanin" pitchFamily="2" charset="-78"/>
            </a:endParaRPr>
          </a:p>
        </p:txBody>
      </p:sp>
      <p:graphicFrame>
        <p:nvGraphicFramePr>
          <p:cNvPr id="15393" name="Group 33"/>
          <p:cNvGraphicFramePr>
            <a:graphicFrameLocks noGrp="1"/>
          </p:cNvGraphicFramePr>
          <p:nvPr>
            <p:ph idx="1"/>
          </p:nvPr>
        </p:nvGraphicFramePr>
        <p:xfrm>
          <a:off x="1116013" y="1557338"/>
          <a:ext cx="6840537" cy="1679575"/>
        </p:xfrm>
        <a:graphic>
          <a:graphicData uri="http://schemas.openxmlformats.org/drawingml/2006/table">
            <a:tbl>
              <a:tblPr rtl="1"/>
              <a:tblGrid>
                <a:gridCol w="2708275"/>
                <a:gridCol w="1377950"/>
                <a:gridCol w="1376362"/>
                <a:gridCol w="1377950"/>
              </a:tblGrid>
              <a:tr h="420688">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2000" b="0" i="0" u="none" strike="noStrike" cap="none" normalizeH="0" baseline="0" dirty="0" smtClean="0">
                          <a:ln>
                            <a:noFill/>
                          </a:ln>
                          <a:solidFill>
                            <a:schemeClr val="tx1"/>
                          </a:solidFill>
                          <a:effectLst/>
                          <a:latin typeface="Arial" charset="0"/>
                          <a:ea typeface="Calibri" pitchFamily="34" charset="0"/>
                          <a:cs typeface="B Nazanin" pitchFamily="2" charset="-78"/>
                        </a:rPr>
                        <a:t>منبع</a:t>
                      </a:r>
                      <a:endParaRPr kumimoji="0" lang="fa-IR" sz="2000" b="0" i="0" u="none" strike="noStrike" cap="none" normalizeH="0" baseline="0" dirty="0" smtClean="0">
                        <a:ln>
                          <a:noFill/>
                        </a:ln>
                        <a:solidFill>
                          <a:schemeClr val="tx1"/>
                        </a:solidFill>
                        <a:effectLst/>
                        <a:latin typeface="Times New Roman" pitchFamily="18" charset="0"/>
                        <a:ea typeface="Calibri" pitchFamily="34" charset="0"/>
                        <a:cs typeface="B Nazanin" pitchFamily="2" charset="-7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2000" b="0" i="0" u="none" strike="noStrike" cap="none" normalizeH="0" baseline="0" smtClean="0">
                          <a:ln>
                            <a:noFill/>
                          </a:ln>
                          <a:solidFill>
                            <a:schemeClr val="tx1"/>
                          </a:solidFill>
                          <a:effectLst/>
                          <a:latin typeface="Arial" charset="0"/>
                          <a:ea typeface="Calibri" pitchFamily="34" charset="0"/>
                          <a:cs typeface="B Nazanin" pitchFamily="2" charset="-78"/>
                        </a:rPr>
                        <a:t>میز تحریر</a:t>
                      </a:r>
                      <a:endParaRPr kumimoji="0" lang="fa-IR" sz="2000" b="0" i="0" u="none" strike="noStrike" cap="none" normalizeH="0" baseline="0" smtClean="0">
                        <a:ln>
                          <a:noFill/>
                        </a:ln>
                        <a:solidFill>
                          <a:schemeClr val="tx1"/>
                        </a:solidFill>
                        <a:effectLst/>
                        <a:latin typeface="Times New Roman" pitchFamily="18" charset="0"/>
                        <a:ea typeface="Calibri" pitchFamily="34" charset="0"/>
                        <a:cs typeface="B Nazanin" pitchFamily="2" charset="-7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2000" b="0" i="0" u="none" strike="noStrike" cap="none" normalizeH="0" baseline="0" smtClean="0">
                          <a:ln>
                            <a:noFill/>
                          </a:ln>
                          <a:solidFill>
                            <a:schemeClr val="tx1"/>
                          </a:solidFill>
                          <a:effectLst/>
                          <a:latin typeface="Arial" charset="0"/>
                          <a:ea typeface="Calibri" pitchFamily="34" charset="0"/>
                          <a:cs typeface="B Nazanin" pitchFamily="2" charset="-78"/>
                        </a:rPr>
                        <a:t>میز</a:t>
                      </a:r>
                      <a:endParaRPr kumimoji="0" lang="fa-IR" sz="2000" b="0" i="0" u="none" strike="noStrike" cap="none" normalizeH="0" baseline="0" smtClean="0">
                        <a:ln>
                          <a:noFill/>
                        </a:ln>
                        <a:solidFill>
                          <a:schemeClr val="tx1"/>
                        </a:solidFill>
                        <a:effectLst/>
                        <a:latin typeface="Times New Roman" pitchFamily="18" charset="0"/>
                        <a:ea typeface="Calibri" pitchFamily="34" charset="0"/>
                        <a:cs typeface="B Nazanin" pitchFamily="2" charset="-7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2000" b="0" i="0" u="none" strike="noStrike" cap="none" normalizeH="0" baseline="0" smtClean="0">
                          <a:ln>
                            <a:noFill/>
                          </a:ln>
                          <a:solidFill>
                            <a:schemeClr val="tx1"/>
                          </a:solidFill>
                          <a:effectLst/>
                          <a:latin typeface="Arial" charset="0"/>
                          <a:ea typeface="Calibri" pitchFamily="34" charset="0"/>
                          <a:cs typeface="B Nazanin" pitchFamily="2" charset="-78"/>
                        </a:rPr>
                        <a:t>صندلی</a:t>
                      </a:r>
                      <a:endParaRPr kumimoji="0" lang="fa-IR" sz="2000" b="0" i="0" u="none" strike="noStrike" cap="none" normalizeH="0" baseline="0" smtClean="0">
                        <a:ln>
                          <a:noFill/>
                        </a:ln>
                        <a:solidFill>
                          <a:schemeClr val="tx1"/>
                        </a:solidFill>
                        <a:effectLst/>
                        <a:latin typeface="Times New Roman" pitchFamily="18" charset="0"/>
                        <a:ea typeface="Calibri" pitchFamily="34" charset="0"/>
                        <a:cs typeface="B Nazanin" pitchFamily="2" charset="-7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19100">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fa-IR" sz="2000" b="0" i="0" u="none" strike="noStrike" cap="none" normalizeH="0" baseline="0" smtClean="0">
                          <a:ln>
                            <a:noFill/>
                          </a:ln>
                          <a:solidFill>
                            <a:schemeClr val="tx1"/>
                          </a:solidFill>
                          <a:effectLst/>
                          <a:latin typeface="Arial" charset="0"/>
                          <a:ea typeface="Calibri" pitchFamily="34" charset="0"/>
                          <a:cs typeface="B Nazanin" pitchFamily="2" charset="-78"/>
                        </a:rPr>
                        <a:t>الوار(فوت تخته)</a:t>
                      </a:r>
                      <a:endParaRPr kumimoji="0" lang="fa-IR" sz="2000" b="0" i="0" u="none" strike="noStrike" cap="none" normalizeH="0" baseline="0" smtClean="0">
                        <a:ln>
                          <a:noFill/>
                        </a:ln>
                        <a:solidFill>
                          <a:schemeClr val="tx1"/>
                        </a:solidFill>
                        <a:effectLst/>
                        <a:latin typeface="Times New Roman" pitchFamily="18" charset="0"/>
                        <a:ea typeface="Calibri" pitchFamily="34" charset="0"/>
                        <a:cs typeface="B Nazanin" pitchFamily="2" charset="-7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2000" b="0" i="0" u="none" strike="noStrike" cap="none" normalizeH="0" baseline="0" smtClean="0">
                          <a:ln>
                            <a:noFill/>
                          </a:ln>
                          <a:solidFill>
                            <a:schemeClr val="tx1"/>
                          </a:solidFill>
                          <a:effectLst/>
                          <a:latin typeface="Arial" charset="0"/>
                          <a:ea typeface="Calibri" pitchFamily="34" charset="0"/>
                          <a:cs typeface="B Nazanin" pitchFamily="2" charset="-78"/>
                        </a:rPr>
                        <a:t>8</a:t>
                      </a:r>
                      <a:endParaRPr kumimoji="0" lang="fa-IR" sz="2000" b="0" i="0" u="none" strike="noStrike" cap="none" normalizeH="0" baseline="0" smtClean="0">
                        <a:ln>
                          <a:noFill/>
                        </a:ln>
                        <a:solidFill>
                          <a:schemeClr val="tx1"/>
                        </a:solidFill>
                        <a:effectLst/>
                        <a:latin typeface="Times New Roman" pitchFamily="18" charset="0"/>
                        <a:ea typeface="Calibri" pitchFamily="34" charset="0"/>
                        <a:cs typeface="B Nazanin" pitchFamily="2" charset="-7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2000" b="0" i="0" u="none" strike="noStrike" cap="none" normalizeH="0" baseline="0" smtClean="0">
                          <a:ln>
                            <a:noFill/>
                          </a:ln>
                          <a:solidFill>
                            <a:schemeClr val="tx1"/>
                          </a:solidFill>
                          <a:effectLst/>
                          <a:latin typeface="Arial" charset="0"/>
                          <a:ea typeface="Calibri" pitchFamily="34" charset="0"/>
                          <a:cs typeface="B Nazanin" pitchFamily="2" charset="-78"/>
                        </a:rPr>
                        <a:t>6</a:t>
                      </a:r>
                      <a:endParaRPr kumimoji="0" lang="fa-IR" sz="2000" b="0" i="0" u="none" strike="noStrike" cap="none" normalizeH="0" baseline="0" smtClean="0">
                        <a:ln>
                          <a:noFill/>
                        </a:ln>
                        <a:solidFill>
                          <a:schemeClr val="tx1"/>
                        </a:solidFill>
                        <a:effectLst/>
                        <a:latin typeface="Times New Roman" pitchFamily="18" charset="0"/>
                        <a:ea typeface="Calibri" pitchFamily="34" charset="0"/>
                        <a:cs typeface="B Nazanin" pitchFamily="2" charset="-7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2000" b="0" i="0" u="none" strike="noStrike" cap="none" normalizeH="0" baseline="0" smtClean="0">
                          <a:ln>
                            <a:noFill/>
                          </a:ln>
                          <a:solidFill>
                            <a:schemeClr val="tx1"/>
                          </a:solidFill>
                          <a:effectLst/>
                          <a:latin typeface="Arial" charset="0"/>
                          <a:ea typeface="Calibri" pitchFamily="34" charset="0"/>
                          <a:cs typeface="B Nazanin" pitchFamily="2" charset="-78"/>
                        </a:rPr>
                        <a:t>1</a:t>
                      </a:r>
                      <a:endParaRPr kumimoji="0" lang="fa-IR" sz="2000" b="0" i="0" u="none" strike="noStrike" cap="none" normalizeH="0" baseline="0" smtClean="0">
                        <a:ln>
                          <a:noFill/>
                        </a:ln>
                        <a:solidFill>
                          <a:schemeClr val="tx1"/>
                        </a:solidFill>
                        <a:effectLst/>
                        <a:latin typeface="Times New Roman" pitchFamily="18" charset="0"/>
                        <a:ea typeface="Calibri" pitchFamily="34" charset="0"/>
                        <a:cs typeface="B Nazanin" pitchFamily="2" charset="-7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20688">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fa-IR" sz="2000" b="0" i="0" u="none" strike="noStrike" cap="none" normalizeH="0" baseline="0" dirty="0" smtClean="0">
                          <a:ln>
                            <a:noFill/>
                          </a:ln>
                          <a:solidFill>
                            <a:schemeClr val="tx1"/>
                          </a:solidFill>
                          <a:effectLst/>
                          <a:latin typeface="Arial" charset="0"/>
                          <a:ea typeface="Calibri" pitchFamily="34" charset="0"/>
                          <a:cs typeface="B Nazanin" pitchFamily="2" charset="-78"/>
                        </a:rPr>
                        <a:t>زمان پرداخت (ساعت)</a:t>
                      </a:r>
                      <a:endParaRPr kumimoji="0" lang="fa-IR" sz="2000" b="0" i="0" u="none" strike="noStrike" cap="none" normalizeH="0" baseline="0" dirty="0" smtClean="0">
                        <a:ln>
                          <a:noFill/>
                        </a:ln>
                        <a:solidFill>
                          <a:schemeClr val="tx1"/>
                        </a:solidFill>
                        <a:effectLst/>
                        <a:latin typeface="Times New Roman" pitchFamily="18" charset="0"/>
                        <a:ea typeface="Calibri" pitchFamily="34" charset="0"/>
                        <a:cs typeface="B Nazanin" pitchFamily="2" charset="-7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2000" b="0" i="0" u="none" strike="noStrike" cap="none" normalizeH="0" baseline="0" smtClean="0">
                          <a:ln>
                            <a:noFill/>
                          </a:ln>
                          <a:solidFill>
                            <a:schemeClr val="tx1"/>
                          </a:solidFill>
                          <a:effectLst/>
                          <a:latin typeface="Arial" charset="0"/>
                          <a:ea typeface="Calibri" pitchFamily="34" charset="0"/>
                          <a:cs typeface="B Nazanin" pitchFamily="2" charset="-78"/>
                        </a:rPr>
                        <a:t>4</a:t>
                      </a:r>
                      <a:endParaRPr kumimoji="0" lang="fa-IR" sz="2000" b="0" i="0" u="none" strike="noStrike" cap="none" normalizeH="0" baseline="0" smtClean="0">
                        <a:ln>
                          <a:noFill/>
                        </a:ln>
                        <a:solidFill>
                          <a:schemeClr val="tx1"/>
                        </a:solidFill>
                        <a:effectLst/>
                        <a:latin typeface="Times New Roman" pitchFamily="18" charset="0"/>
                        <a:ea typeface="Calibri" pitchFamily="34" charset="0"/>
                        <a:cs typeface="B Nazanin" pitchFamily="2" charset="-7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2000" b="0" i="0" u="none" strike="noStrike" cap="none" normalizeH="0" baseline="0" smtClean="0">
                          <a:ln>
                            <a:noFill/>
                          </a:ln>
                          <a:solidFill>
                            <a:schemeClr val="tx1"/>
                          </a:solidFill>
                          <a:effectLst/>
                          <a:latin typeface="Arial" charset="0"/>
                          <a:ea typeface="Calibri" pitchFamily="34" charset="0"/>
                          <a:cs typeface="B Nazanin" pitchFamily="2" charset="-78"/>
                        </a:rPr>
                        <a:t>2</a:t>
                      </a:r>
                      <a:endParaRPr kumimoji="0" lang="fa-IR" sz="2000" b="0" i="0" u="none" strike="noStrike" cap="none" normalizeH="0" baseline="0" smtClean="0">
                        <a:ln>
                          <a:noFill/>
                        </a:ln>
                        <a:solidFill>
                          <a:schemeClr val="tx1"/>
                        </a:solidFill>
                        <a:effectLst/>
                        <a:latin typeface="Times New Roman" pitchFamily="18" charset="0"/>
                        <a:ea typeface="Calibri" pitchFamily="34" charset="0"/>
                        <a:cs typeface="B Nazanin" pitchFamily="2" charset="-7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2000" b="0" i="0" u="none" strike="noStrike" cap="none" normalizeH="0" baseline="0" smtClean="0">
                          <a:ln>
                            <a:noFill/>
                          </a:ln>
                          <a:solidFill>
                            <a:schemeClr val="tx1"/>
                          </a:solidFill>
                          <a:effectLst/>
                          <a:latin typeface="Arial" charset="0"/>
                          <a:ea typeface="Calibri" pitchFamily="34" charset="0"/>
                          <a:cs typeface="B Nazanin" pitchFamily="2" charset="-78"/>
                        </a:rPr>
                        <a:t>1.5</a:t>
                      </a:r>
                      <a:endParaRPr kumimoji="0" lang="fa-IR" sz="2000" b="0" i="0" u="none" strike="noStrike" cap="none" normalizeH="0" baseline="0" smtClean="0">
                        <a:ln>
                          <a:noFill/>
                        </a:ln>
                        <a:solidFill>
                          <a:schemeClr val="tx1"/>
                        </a:solidFill>
                        <a:effectLst/>
                        <a:latin typeface="Times New Roman" pitchFamily="18" charset="0"/>
                        <a:ea typeface="Calibri" pitchFamily="34" charset="0"/>
                        <a:cs typeface="B Nazanin" pitchFamily="2" charset="-7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19100">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fa-IR" sz="2000" b="0" i="0" u="none" strike="noStrike" cap="none" normalizeH="0" baseline="0" smtClean="0">
                          <a:ln>
                            <a:noFill/>
                          </a:ln>
                          <a:solidFill>
                            <a:schemeClr val="tx1"/>
                          </a:solidFill>
                          <a:effectLst/>
                          <a:latin typeface="Arial" charset="0"/>
                          <a:ea typeface="Calibri" pitchFamily="34" charset="0"/>
                          <a:cs typeface="B Nazanin" pitchFamily="2" charset="-78"/>
                        </a:rPr>
                        <a:t>زمان نجاری (ساعت)</a:t>
                      </a:r>
                      <a:endParaRPr kumimoji="0" lang="fa-IR" sz="2000" b="0" i="0" u="none" strike="noStrike" cap="none" normalizeH="0" baseline="0" smtClean="0">
                        <a:ln>
                          <a:noFill/>
                        </a:ln>
                        <a:solidFill>
                          <a:schemeClr val="tx1"/>
                        </a:solidFill>
                        <a:effectLst/>
                        <a:latin typeface="Times New Roman" pitchFamily="18" charset="0"/>
                        <a:ea typeface="Calibri" pitchFamily="34" charset="0"/>
                        <a:cs typeface="B Nazanin" pitchFamily="2" charset="-7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2000" b="0" i="0" u="none" strike="noStrike" cap="none" normalizeH="0" baseline="0" smtClean="0">
                          <a:ln>
                            <a:noFill/>
                          </a:ln>
                          <a:solidFill>
                            <a:schemeClr val="tx1"/>
                          </a:solidFill>
                          <a:effectLst/>
                          <a:latin typeface="Arial" charset="0"/>
                          <a:ea typeface="Calibri" pitchFamily="34" charset="0"/>
                          <a:cs typeface="B Nazanin" pitchFamily="2" charset="-78"/>
                        </a:rPr>
                        <a:t>2</a:t>
                      </a:r>
                      <a:endParaRPr kumimoji="0" lang="fa-IR" sz="2000" b="0" i="0" u="none" strike="noStrike" cap="none" normalizeH="0" baseline="0" smtClean="0">
                        <a:ln>
                          <a:noFill/>
                        </a:ln>
                        <a:solidFill>
                          <a:schemeClr val="tx1"/>
                        </a:solidFill>
                        <a:effectLst/>
                        <a:latin typeface="Times New Roman" pitchFamily="18" charset="0"/>
                        <a:ea typeface="Calibri" pitchFamily="34" charset="0"/>
                        <a:cs typeface="B Nazanin" pitchFamily="2" charset="-7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2000" b="0" i="0" u="none" strike="noStrike" cap="none" normalizeH="0" baseline="0" smtClean="0">
                          <a:ln>
                            <a:noFill/>
                          </a:ln>
                          <a:solidFill>
                            <a:schemeClr val="tx1"/>
                          </a:solidFill>
                          <a:effectLst/>
                          <a:latin typeface="Arial" charset="0"/>
                          <a:ea typeface="Calibri" pitchFamily="34" charset="0"/>
                          <a:cs typeface="B Nazanin" pitchFamily="2" charset="-78"/>
                        </a:rPr>
                        <a:t>1.5</a:t>
                      </a:r>
                      <a:endParaRPr kumimoji="0" lang="fa-IR" sz="2000" b="0" i="0" u="none" strike="noStrike" cap="none" normalizeH="0" baseline="0" smtClean="0">
                        <a:ln>
                          <a:noFill/>
                        </a:ln>
                        <a:solidFill>
                          <a:schemeClr val="tx1"/>
                        </a:solidFill>
                        <a:effectLst/>
                        <a:latin typeface="Times New Roman" pitchFamily="18" charset="0"/>
                        <a:ea typeface="Calibri" pitchFamily="34" charset="0"/>
                        <a:cs typeface="B Nazanin" pitchFamily="2" charset="-7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2000" b="0" i="0" u="none" strike="noStrike" cap="none" normalizeH="0" baseline="0" dirty="0" smtClean="0">
                          <a:ln>
                            <a:noFill/>
                          </a:ln>
                          <a:solidFill>
                            <a:schemeClr val="tx1"/>
                          </a:solidFill>
                          <a:effectLst/>
                          <a:latin typeface="Arial" charset="0"/>
                          <a:ea typeface="Calibri" pitchFamily="34" charset="0"/>
                          <a:cs typeface="B Nazanin" pitchFamily="2" charset="-78"/>
                        </a:rPr>
                        <a:t>0.5</a:t>
                      </a:r>
                      <a:endParaRPr kumimoji="0" lang="fa-IR" sz="2000" b="0" i="0" u="none" strike="noStrike" cap="none" normalizeH="0" baseline="0" dirty="0" smtClean="0">
                        <a:ln>
                          <a:noFill/>
                        </a:ln>
                        <a:solidFill>
                          <a:schemeClr val="tx1"/>
                        </a:solidFill>
                        <a:effectLst/>
                        <a:latin typeface="Times New Roman" pitchFamily="18" charset="0"/>
                        <a:ea typeface="Calibri" pitchFamily="34" charset="0"/>
                        <a:cs typeface="B Nazanin" pitchFamily="2" charset="-7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p:fade thruBlk="1"/>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66917"/>
                                        </p:tgtEl>
                                        <p:attrNameLst>
                                          <p:attrName>style.visibility</p:attrName>
                                        </p:attrNameLst>
                                      </p:cBhvr>
                                      <p:to>
                                        <p:strVal val="visible"/>
                                      </p:to>
                                    </p:set>
                                    <p:animEffect transition="in" filter="blinds(horizontal)">
                                      <p:cBhvr>
                                        <p:cTn id="7" dur="500"/>
                                        <p:tgtEl>
                                          <p:spTgt spid="1669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6917"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noFill/>
        </p:spPr>
        <p:txBody>
          <a:bodyPr/>
          <a:lstStyle/>
          <a:p>
            <a:pPr algn="r" rtl="1" eaLnBrk="1" hangingPunct="1"/>
            <a:r>
              <a:rPr lang="fa-IR" sz="3200" b="1" i="0" smtClean="0">
                <a:latin typeface="Arial" charset="0"/>
                <a:cs typeface="B Nazanin" pitchFamily="2" charset="-78"/>
              </a:rPr>
              <a:t>آشنایی با نرم افزار </a:t>
            </a:r>
            <a:r>
              <a:rPr lang="en-US" sz="3200" b="1" i="0" smtClean="0">
                <a:latin typeface="Arial" charset="0"/>
                <a:cs typeface="B Nazanin" pitchFamily="2" charset="-78"/>
              </a:rPr>
              <a:t>LINDO</a:t>
            </a:r>
          </a:p>
        </p:txBody>
      </p:sp>
      <p:sp>
        <p:nvSpPr>
          <p:cNvPr id="168963" name="Rectangle 3"/>
          <p:cNvSpPr>
            <a:spLocks noChangeArrowheads="1"/>
          </p:cNvSpPr>
          <p:nvPr/>
        </p:nvSpPr>
        <p:spPr bwMode="auto">
          <a:xfrm>
            <a:off x="684213" y="3429000"/>
            <a:ext cx="5580062" cy="2232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r>
              <a:rPr lang="en-US" sz="2300">
                <a:latin typeface="Arial" charset="0"/>
                <a:cs typeface="Arial" charset="0"/>
              </a:rPr>
              <a:t>Max   z=60x1+30x2+20x3     </a:t>
            </a:r>
            <a:br>
              <a:rPr lang="en-US" sz="2300">
                <a:latin typeface="Arial" charset="0"/>
                <a:cs typeface="Arial" charset="0"/>
              </a:rPr>
            </a:br>
            <a:r>
              <a:rPr lang="en-US" sz="2300">
                <a:latin typeface="Arial" charset="0"/>
                <a:cs typeface="Arial" charset="0"/>
              </a:rPr>
              <a:t>	8x1+6x2+x3&lt;=48</a:t>
            </a:r>
            <a:br>
              <a:rPr lang="en-US" sz="2300">
                <a:latin typeface="Arial" charset="0"/>
                <a:cs typeface="Arial" charset="0"/>
              </a:rPr>
            </a:br>
            <a:r>
              <a:rPr lang="en-US" sz="2300">
                <a:latin typeface="Arial" charset="0"/>
                <a:cs typeface="Arial" charset="0"/>
              </a:rPr>
              <a:t>	4x1+2x2+1.5x3&lt;=20</a:t>
            </a:r>
            <a:br>
              <a:rPr lang="en-US" sz="2300">
                <a:latin typeface="Arial" charset="0"/>
                <a:cs typeface="Arial" charset="0"/>
              </a:rPr>
            </a:br>
            <a:r>
              <a:rPr lang="en-US" sz="2300">
                <a:latin typeface="Arial" charset="0"/>
                <a:cs typeface="Arial" charset="0"/>
              </a:rPr>
              <a:t>	2x1+1.5x2+0.5x3&lt;=8</a:t>
            </a:r>
            <a:br>
              <a:rPr lang="en-US" sz="2300">
                <a:latin typeface="Arial" charset="0"/>
                <a:cs typeface="Arial" charset="0"/>
              </a:rPr>
            </a:br>
            <a:r>
              <a:rPr lang="en-US" sz="2300">
                <a:latin typeface="Arial" charset="0"/>
                <a:cs typeface="Arial" charset="0"/>
              </a:rPr>
              <a:t>	x2&lt;=5</a:t>
            </a:r>
            <a:br>
              <a:rPr lang="en-US" sz="2300">
                <a:latin typeface="Arial" charset="0"/>
                <a:cs typeface="Arial" charset="0"/>
              </a:rPr>
            </a:br>
            <a:r>
              <a:rPr lang="en-US" sz="2300">
                <a:latin typeface="Arial" charset="0"/>
                <a:cs typeface="Arial" charset="0"/>
              </a:rPr>
              <a:t>	x1,x2,x3 &gt;=0</a:t>
            </a:r>
            <a:r>
              <a:rPr lang="en-US" sz="2300" i="1">
                <a:latin typeface="Arial" charset="0"/>
                <a:cs typeface="Arial" charset="0"/>
              </a:rPr>
              <a:t> </a:t>
            </a:r>
          </a:p>
        </p:txBody>
      </p:sp>
      <p:sp>
        <p:nvSpPr>
          <p:cNvPr id="168992" name="Rectangle 32"/>
          <p:cNvSpPr>
            <a:spLocks noChangeArrowheads="1"/>
          </p:cNvSpPr>
          <p:nvPr/>
        </p:nvSpPr>
        <p:spPr bwMode="auto">
          <a:xfrm>
            <a:off x="250825" y="1268413"/>
            <a:ext cx="8496300" cy="2089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r" rtl="1"/>
            <a:r>
              <a:rPr lang="fa-IR" sz="2300">
                <a:latin typeface="Arial" charset="0"/>
                <a:cs typeface="B Nazanin" pitchFamily="2" charset="-78"/>
              </a:rPr>
              <a:t>متغیرهای تصمیم به صورت ذیل تعریف شده اند:</a:t>
            </a:r>
            <a:r>
              <a:rPr lang="en-US" sz="2300">
                <a:latin typeface="Arial" charset="0"/>
                <a:cs typeface="B Nazanin" pitchFamily="2" charset="-78"/>
              </a:rPr>
              <a:t/>
            </a:r>
            <a:br>
              <a:rPr lang="en-US" sz="2300">
                <a:latin typeface="Arial" charset="0"/>
                <a:cs typeface="B Nazanin" pitchFamily="2" charset="-78"/>
              </a:rPr>
            </a:br>
            <a:r>
              <a:rPr lang="en-US" sz="2300">
                <a:latin typeface="Arial" charset="0"/>
                <a:cs typeface="B Nazanin" pitchFamily="2" charset="-78"/>
              </a:rPr>
              <a:t>x1</a:t>
            </a:r>
            <a:r>
              <a:rPr lang="fa-IR" sz="2300">
                <a:latin typeface="Arial" charset="0"/>
                <a:cs typeface="B Nazanin" pitchFamily="2" charset="-78"/>
              </a:rPr>
              <a:t>:تعداد میز تحریرهای تولید شده  </a:t>
            </a:r>
            <a:r>
              <a:rPr lang="en-US" sz="2300">
                <a:latin typeface="Arial" charset="0"/>
                <a:cs typeface="B Nazanin" pitchFamily="2" charset="-78"/>
              </a:rPr>
              <a:t/>
            </a:r>
            <a:br>
              <a:rPr lang="en-US" sz="2300">
                <a:latin typeface="Arial" charset="0"/>
                <a:cs typeface="B Nazanin" pitchFamily="2" charset="-78"/>
              </a:rPr>
            </a:br>
            <a:r>
              <a:rPr lang="en-US" sz="2300">
                <a:latin typeface="Arial" charset="0"/>
                <a:cs typeface="B Nazanin" pitchFamily="2" charset="-78"/>
              </a:rPr>
              <a:t>x2</a:t>
            </a:r>
            <a:r>
              <a:rPr lang="fa-IR" sz="2300">
                <a:latin typeface="Arial" charset="0"/>
                <a:cs typeface="B Nazanin" pitchFamily="2" charset="-78"/>
              </a:rPr>
              <a:t>:تعداد میزهای تولید شده</a:t>
            </a:r>
            <a:r>
              <a:rPr lang="en-US" sz="2300">
                <a:latin typeface="Arial" charset="0"/>
                <a:cs typeface="B Nazanin" pitchFamily="2" charset="-78"/>
              </a:rPr>
              <a:t/>
            </a:r>
            <a:br>
              <a:rPr lang="en-US" sz="2300">
                <a:latin typeface="Arial" charset="0"/>
                <a:cs typeface="B Nazanin" pitchFamily="2" charset="-78"/>
              </a:rPr>
            </a:br>
            <a:r>
              <a:rPr lang="en-US" sz="2300">
                <a:latin typeface="Arial" charset="0"/>
                <a:cs typeface="B Nazanin" pitchFamily="2" charset="-78"/>
              </a:rPr>
              <a:t>x3</a:t>
            </a:r>
            <a:r>
              <a:rPr lang="fa-IR" sz="2300">
                <a:latin typeface="Arial" charset="0"/>
                <a:cs typeface="B Nazanin" pitchFamily="2" charset="-78"/>
              </a:rPr>
              <a:t>:تعداد صندلی های تولید شده</a:t>
            </a:r>
            <a:br>
              <a:rPr lang="fa-IR" sz="2300">
                <a:latin typeface="Arial" charset="0"/>
                <a:cs typeface="B Nazanin" pitchFamily="2" charset="-78"/>
              </a:rPr>
            </a:br>
            <a:r>
              <a:rPr lang="fa-IR" sz="2300">
                <a:latin typeface="Arial" charset="0"/>
                <a:cs typeface="B Nazanin" pitchFamily="2" charset="-78"/>
              </a:rPr>
              <a:t>شرکت داکوتا به حل مدل خطی زیر نیاز دارد:</a:t>
            </a:r>
            <a:endParaRPr lang="en-US" sz="2300">
              <a:latin typeface="Arial" charset="0"/>
              <a:cs typeface="B Nazanin" pitchFamily="2" charset="-78"/>
            </a:endParaRP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68992"/>
                                        </p:tgtEl>
                                        <p:attrNameLst>
                                          <p:attrName>style.visibility</p:attrName>
                                        </p:attrNameLst>
                                      </p:cBhvr>
                                      <p:to>
                                        <p:strVal val="visible"/>
                                      </p:to>
                                    </p:set>
                                    <p:animEffect transition="in" filter="blinds(horizontal)">
                                      <p:cBhvr>
                                        <p:cTn id="7" dur="500"/>
                                        <p:tgtEl>
                                          <p:spTgt spid="16899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68963"/>
                                        </p:tgtEl>
                                        <p:attrNameLst>
                                          <p:attrName>style.visibility</p:attrName>
                                        </p:attrNameLst>
                                      </p:cBhvr>
                                      <p:to>
                                        <p:strVal val="visible"/>
                                      </p:to>
                                    </p:set>
                                    <p:animEffect transition="in" filter="blinds(horizontal)">
                                      <p:cBhvr>
                                        <p:cTn id="12" dur="500"/>
                                        <p:tgtEl>
                                          <p:spTgt spid="16896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8963" grpId="0"/>
      <p:bldP spid="16899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noFill/>
        </p:spPr>
        <p:txBody>
          <a:bodyPr/>
          <a:lstStyle/>
          <a:p>
            <a:pPr algn="r" rtl="1" eaLnBrk="1" hangingPunct="1"/>
            <a:r>
              <a:rPr lang="fa-IR" sz="3200" b="1" i="0" smtClean="0">
                <a:latin typeface="Arial" charset="0"/>
                <a:cs typeface="B Nazanin" pitchFamily="2" charset="-78"/>
              </a:rPr>
              <a:t>آشنایی با نرم افزار </a:t>
            </a:r>
            <a:r>
              <a:rPr lang="en-US" sz="3200" b="1" i="0" smtClean="0">
                <a:latin typeface="Arial" charset="0"/>
                <a:cs typeface="B Nazanin" pitchFamily="2" charset="-78"/>
              </a:rPr>
              <a:t>LINDO</a:t>
            </a:r>
          </a:p>
        </p:txBody>
      </p:sp>
      <p:sp>
        <p:nvSpPr>
          <p:cNvPr id="169987" name="Rectangle 3"/>
          <p:cNvSpPr>
            <a:spLocks noChangeArrowheads="1"/>
          </p:cNvSpPr>
          <p:nvPr/>
        </p:nvSpPr>
        <p:spPr bwMode="auto">
          <a:xfrm>
            <a:off x="179388" y="2349500"/>
            <a:ext cx="4321175" cy="2232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r>
              <a:rPr lang="en-US" sz="2300">
                <a:latin typeface="Arial" charset="0"/>
                <a:cs typeface="Arial" charset="0"/>
              </a:rPr>
              <a:t>Max   z=60x1+30x2+20x3     </a:t>
            </a:r>
            <a:br>
              <a:rPr lang="en-US" sz="2300">
                <a:latin typeface="Arial" charset="0"/>
                <a:cs typeface="Arial" charset="0"/>
              </a:rPr>
            </a:br>
            <a:r>
              <a:rPr lang="en-US" sz="2300">
                <a:latin typeface="Arial" charset="0"/>
                <a:cs typeface="Arial" charset="0"/>
              </a:rPr>
              <a:t>	8x1+6x2+x3&lt;=48</a:t>
            </a:r>
            <a:br>
              <a:rPr lang="en-US" sz="2300">
                <a:latin typeface="Arial" charset="0"/>
                <a:cs typeface="Arial" charset="0"/>
              </a:rPr>
            </a:br>
            <a:r>
              <a:rPr lang="en-US" sz="2300">
                <a:latin typeface="Arial" charset="0"/>
                <a:cs typeface="Arial" charset="0"/>
              </a:rPr>
              <a:t>	4x1+2x2+1.5x3&lt;=20</a:t>
            </a:r>
            <a:br>
              <a:rPr lang="en-US" sz="2300">
                <a:latin typeface="Arial" charset="0"/>
                <a:cs typeface="Arial" charset="0"/>
              </a:rPr>
            </a:br>
            <a:r>
              <a:rPr lang="en-US" sz="2300">
                <a:latin typeface="Arial" charset="0"/>
                <a:cs typeface="Arial" charset="0"/>
              </a:rPr>
              <a:t>	2x1+1.5x2+0.5x3&lt;=8</a:t>
            </a:r>
            <a:br>
              <a:rPr lang="en-US" sz="2300">
                <a:latin typeface="Arial" charset="0"/>
                <a:cs typeface="Arial" charset="0"/>
              </a:rPr>
            </a:br>
            <a:r>
              <a:rPr lang="en-US" sz="2300">
                <a:latin typeface="Arial" charset="0"/>
                <a:cs typeface="Arial" charset="0"/>
              </a:rPr>
              <a:t>	x2&lt;=5</a:t>
            </a:r>
            <a:br>
              <a:rPr lang="en-US" sz="2300">
                <a:latin typeface="Arial" charset="0"/>
                <a:cs typeface="Arial" charset="0"/>
              </a:rPr>
            </a:br>
            <a:r>
              <a:rPr lang="en-US" sz="2300">
                <a:latin typeface="Arial" charset="0"/>
                <a:cs typeface="Arial" charset="0"/>
              </a:rPr>
              <a:t>	x1,x2,x3 &gt;=0</a:t>
            </a:r>
            <a:r>
              <a:rPr lang="en-US" sz="2300" i="1">
                <a:latin typeface="Arial" charset="0"/>
                <a:cs typeface="Arial" charset="0"/>
              </a:rPr>
              <a:t> </a:t>
            </a:r>
          </a:p>
        </p:txBody>
      </p:sp>
      <p:sp>
        <p:nvSpPr>
          <p:cNvPr id="169989" name="Rectangle 5"/>
          <p:cNvSpPr>
            <a:spLocks noChangeArrowheads="1"/>
          </p:cNvSpPr>
          <p:nvPr/>
        </p:nvSpPr>
        <p:spPr bwMode="auto">
          <a:xfrm>
            <a:off x="5219700" y="2276475"/>
            <a:ext cx="4392613" cy="2592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r>
              <a:rPr lang="en-US" sz="2300">
                <a:latin typeface="Arial" charset="0"/>
                <a:cs typeface="Arial" charset="0"/>
              </a:rPr>
              <a:t>Max     60x1+30x2+20x3</a:t>
            </a:r>
            <a:br>
              <a:rPr lang="en-US" sz="2300">
                <a:latin typeface="Arial" charset="0"/>
                <a:cs typeface="Arial" charset="0"/>
              </a:rPr>
            </a:br>
            <a:r>
              <a:rPr lang="en-US" sz="2300">
                <a:latin typeface="Arial" charset="0"/>
                <a:cs typeface="Arial" charset="0"/>
              </a:rPr>
              <a:t>st</a:t>
            </a:r>
            <a:r>
              <a:rPr lang="fa-IR" sz="2300">
                <a:latin typeface="Arial" charset="0"/>
                <a:cs typeface="Arial" charset="0"/>
              </a:rPr>
              <a:t/>
            </a:r>
            <a:br>
              <a:rPr lang="fa-IR" sz="2300">
                <a:latin typeface="Arial" charset="0"/>
                <a:cs typeface="Arial" charset="0"/>
              </a:rPr>
            </a:br>
            <a:r>
              <a:rPr lang="en-US" sz="2300">
                <a:latin typeface="Arial" charset="0"/>
                <a:cs typeface="Arial" charset="0"/>
              </a:rPr>
              <a:t>8x1+6x2+x3&lt;48</a:t>
            </a:r>
            <a:r>
              <a:rPr lang="fa-IR" sz="2300">
                <a:latin typeface="Arial" charset="0"/>
                <a:cs typeface="Arial" charset="0"/>
              </a:rPr>
              <a:t/>
            </a:r>
            <a:br>
              <a:rPr lang="fa-IR" sz="2300">
                <a:latin typeface="Arial" charset="0"/>
                <a:cs typeface="Arial" charset="0"/>
              </a:rPr>
            </a:br>
            <a:r>
              <a:rPr lang="en-US" sz="2300">
                <a:latin typeface="Arial" charset="0"/>
                <a:cs typeface="Arial" charset="0"/>
              </a:rPr>
              <a:t>4x1+2x2+1.5x3&lt;20</a:t>
            </a:r>
            <a:r>
              <a:rPr lang="fa-IR" sz="2300">
                <a:latin typeface="Arial" charset="0"/>
                <a:cs typeface="Arial" charset="0"/>
              </a:rPr>
              <a:t/>
            </a:r>
            <a:br>
              <a:rPr lang="fa-IR" sz="2300">
                <a:latin typeface="Arial" charset="0"/>
                <a:cs typeface="Arial" charset="0"/>
              </a:rPr>
            </a:br>
            <a:r>
              <a:rPr lang="en-US" sz="2300">
                <a:latin typeface="Arial" charset="0"/>
                <a:cs typeface="Arial" charset="0"/>
              </a:rPr>
              <a:t>2x1+1.5x2+0.5x3&lt;8</a:t>
            </a:r>
            <a:br>
              <a:rPr lang="en-US" sz="2300">
                <a:latin typeface="Arial" charset="0"/>
                <a:cs typeface="Arial" charset="0"/>
              </a:rPr>
            </a:br>
            <a:r>
              <a:rPr lang="en-US" sz="2300">
                <a:latin typeface="Arial" charset="0"/>
                <a:cs typeface="Arial" charset="0"/>
              </a:rPr>
              <a:t>x2&lt;5</a:t>
            </a:r>
            <a:br>
              <a:rPr lang="en-US" sz="2300">
                <a:latin typeface="Arial" charset="0"/>
                <a:cs typeface="Arial" charset="0"/>
              </a:rPr>
            </a:br>
            <a:r>
              <a:rPr lang="en-US" sz="2300">
                <a:latin typeface="Arial" charset="0"/>
                <a:cs typeface="Arial" charset="0"/>
              </a:rPr>
              <a:t>end </a:t>
            </a:r>
          </a:p>
        </p:txBody>
      </p:sp>
      <p:sp>
        <p:nvSpPr>
          <p:cNvPr id="17416" name="AutoShape 8"/>
          <p:cNvSpPr>
            <a:spLocks noChangeArrowheads="1"/>
          </p:cNvSpPr>
          <p:nvPr/>
        </p:nvSpPr>
        <p:spPr bwMode="auto">
          <a:xfrm>
            <a:off x="4140200" y="3141663"/>
            <a:ext cx="863600" cy="720725"/>
          </a:xfrm>
          <a:prstGeom prst="rightArrow">
            <a:avLst>
              <a:gd name="adj1" fmla="val 50000"/>
              <a:gd name="adj2" fmla="val 29956"/>
            </a:avLst>
          </a:prstGeom>
          <a:solidFill>
            <a:schemeClr val="accent1"/>
          </a:solidFill>
          <a:ln w="9525">
            <a:solidFill>
              <a:schemeClr val="tx1"/>
            </a:solidFill>
            <a:miter lim="800000"/>
            <a:headEnd/>
            <a:tailEnd/>
          </a:ln>
        </p:spPr>
        <p:txBody>
          <a:bodyPr wrap="none" anchor="ctr"/>
          <a:lstStyle/>
          <a:p>
            <a:endParaRPr lang="fa-I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69987"/>
                                        </p:tgtEl>
                                        <p:attrNameLst>
                                          <p:attrName>style.visibility</p:attrName>
                                        </p:attrNameLst>
                                      </p:cBhvr>
                                      <p:to>
                                        <p:strVal val="visible"/>
                                      </p:to>
                                    </p:set>
                                    <p:animEffect transition="in" filter="blinds(horizontal)">
                                      <p:cBhvr>
                                        <p:cTn id="7" dur="500"/>
                                        <p:tgtEl>
                                          <p:spTgt spid="16998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69989"/>
                                        </p:tgtEl>
                                        <p:attrNameLst>
                                          <p:attrName>style.visibility</p:attrName>
                                        </p:attrNameLst>
                                      </p:cBhvr>
                                      <p:to>
                                        <p:strVal val="visible"/>
                                      </p:to>
                                    </p:set>
                                    <p:animEffect transition="in" filter="blinds(horizontal)">
                                      <p:cBhvr>
                                        <p:cTn id="12" dur="500"/>
                                        <p:tgtEl>
                                          <p:spTgt spid="169989"/>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17416"/>
                                        </p:tgtEl>
                                        <p:attrNameLst>
                                          <p:attrName>style.visibility</p:attrName>
                                        </p:attrNameLst>
                                      </p:cBhvr>
                                      <p:to>
                                        <p:strVal val="visible"/>
                                      </p:to>
                                    </p:set>
                                    <p:anim calcmode="lin" valueType="num">
                                      <p:cBhvr additive="base">
                                        <p:cTn id="17" dur="500" fill="hold"/>
                                        <p:tgtEl>
                                          <p:spTgt spid="17416"/>
                                        </p:tgtEl>
                                        <p:attrNameLst>
                                          <p:attrName>ppt_x</p:attrName>
                                        </p:attrNameLst>
                                      </p:cBhvr>
                                      <p:tavLst>
                                        <p:tav tm="0">
                                          <p:val>
                                            <p:strVal val="#ppt_x"/>
                                          </p:val>
                                        </p:tav>
                                        <p:tav tm="100000">
                                          <p:val>
                                            <p:strVal val="#ppt_x"/>
                                          </p:val>
                                        </p:tav>
                                      </p:tavLst>
                                    </p:anim>
                                    <p:anim calcmode="lin" valueType="num">
                                      <p:cBhvr additive="base">
                                        <p:cTn id="18" dur="500" fill="hold"/>
                                        <p:tgtEl>
                                          <p:spTgt spid="1741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9987" grpId="0"/>
      <p:bldP spid="169989" grpId="0"/>
      <p:bldP spid="17416"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2875" y="1071563"/>
            <a:ext cx="8715375" cy="5072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435" name="Rectangle 3"/>
          <p:cNvSpPr>
            <a:spLocks noChangeArrowheads="1"/>
          </p:cNvSpPr>
          <p:nvPr/>
        </p:nvSpPr>
        <p:spPr bwMode="auto">
          <a:xfrm>
            <a:off x="3006725" y="285750"/>
            <a:ext cx="5922963"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r" rtl="1"/>
            <a:r>
              <a:rPr lang="fa-IR" sz="3200" b="1">
                <a:solidFill>
                  <a:schemeClr val="bg1"/>
                </a:solidFill>
                <a:latin typeface="Arial" charset="0"/>
                <a:cs typeface="B Nazanin" pitchFamily="2" charset="-78"/>
              </a:rPr>
              <a:t>آشنایی با نرم افزار </a:t>
            </a:r>
            <a:r>
              <a:rPr lang="en-US" sz="3200" b="1">
                <a:solidFill>
                  <a:schemeClr val="bg1"/>
                </a:solidFill>
                <a:latin typeface="Arial" charset="0"/>
                <a:cs typeface="B Nazanin" pitchFamily="2" charset="-78"/>
              </a:rPr>
              <a:t>LINDO</a:t>
            </a:r>
            <a:endParaRPr lang="en-AU" sz="3200">
              <a:solidFill>
                <a:schemeClr val="bg1"/>
              </a:solidFill>
              <a:cs typeface="B Nazanin" pitchFamily="2" charset="-78"/>
            </a:endParaRPr>
          </a:p>
        </p:txBody>
      </p:sp>
    </p:spTree>
  </p:cSld>
  <p:clrMapOvr>
    <a:masterClrMapping/>
  </p:clrMapOvr>
  <p:transition>
    <p:cove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noFill/>
        </p:spPr>
        <p:txBody>
          <a:bodyPr/>
          <a:lstStyle/>
          <a:p>
            <a:pPr algn="r" rtl="1" eaLnBrk="1" hangingPunct="1"/>
            <a:r>
              <a:rPr lang="fa-IR" sz="3200" b="1" i="0" smtClean="0">
                <a:latin typeface="Arial" charset="0"/>
                <a:cs typeface="B Nazanin" pitchFamily="2" charset="-78"/>
              </a:rPr>
              <a:t>آشنایی با نرم افزار </a:t>
            </a:r>
            <a:r>
              <a:rPr lang="en-US" sz="3200" b="1" i="0" smtClean="0">
                <a:latin typeface="Arial" charset="0"/>
                <a:cs typeface="B Nazanin" pitchFamily="2" charset="-78"/>
              </a:rPr>
              <a:t>LINDO</a:t>
            </a:r>
          </a:p>
        </p:txBody>
      </p:sp>
      <p:sp>
        <p:nvSpPr>
          <p:cNvPr id="171011" name="Rectangle 3"/>
          <p:cNvSpPr>
            <a:spLocks noChangeArrowheads="1"/>
          </p:cNvSpPr>
          <p:nvPr/>
        </p:nvSpPr>
        <p:spPr bwMode="auto">
          <a:xfrm>
            <a:off x="250825" y="1773238"/>
            <a:ext cx="8893175" cy="4751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r>
              <a:rPr lang="en-US" sz="2300">
                <a:latin typeface="Arial" charset="0"/>
                <a:cs typeface="B Nazanin" pitchFamily="2" charset="-78"/>
              </a:rPr>
              <a:t> </a:t>
            </a:r>
            <a:r>
              <a:rPr lang="en-US" sz="2300">
                <a:solidFill>
                  <a:srgbClr val="3366CC"/>
                </a:solidFill>
                <a:latin typeface="Arial" charset="0"/>
                <a:cs typeface="B Nazanin" pitchFamily="2" charset="-78"/>
              </a:rPr>
              <a:t>LP OPTIMUM FOUND AT STEP      2</a:t>
            </a:r>
            <a:br>
              <a:rPr lang="en-US" sz="2300">
                <a:solidFill>
                  <a:srgbClr val="3366CC"/>
                </a:solidFill>
                <a:latin typeface="Arial" charset="0"/>
                <a:cs typeface="B Nazanin" pitchFamily="2" charset="-78"/>
              </a:rPr>
            </a:br>
            <a:r>
              <a:rPr lang="fa-IR" sz="2300">
                <a:latin typeface="Arial" charset="0"/>
                <a:cs typeface="B Nazanin" pitchFamily="2" charset="-78"/>
              </a:rPr>
              <a:t/>
            </a:r>
            <a:br>
              <a:rPr lang="fa-IR" sz="2300">
                <a:latin typeface="Arial" charset="0"/>
                <a:cs typeface="B Nazanin" pitchFamily="2" charset="-78"/>
              </a:rPr>
            </a:br>
            <a:r>
              <a:rPr lang="fa-IR" sz="2300">
                <a:latin typeface="Arial" charset="0"/>
                <a:cs typeface="B Nazanin" pitchFamily="2" charset="-78"/>
              </a:rPr>
              <a:t>        </a:t>
            </a:r>
            <a:r>
              <a:rPr lang="en-US" sz="2300">
                <a:latin typeface="Arial" charset="0"/>
                <a:cs typeface="B Nazanin" pitchFamily="2" charset="-78"/>
              </a:rPr>
              <a:t>OBJECTIVE FUNCTION VALUE</a:t>
            </a:r>
            <a:br>
              <a:rPr lang="en-US" sz="2300">
                <a:latin typeface="Arial" charset="0"/>
                <a:cs typeface="B Nazanin" pitchFamily="2" charset="-78"/>
              </a:rPr>
            </a:br>
            <a:r>
              <a:rPr lang="en-US" sz="2300">
                <a:latin typeface="Arial" charset="0"/>
                <a:cs typeface="B Nazanin" pitchFamily="2" charset="-78"/>
              </a:rPr>
              <a:t>     1)                  </a:t>
            </a:r>
            <a:r>
              <a:rPr lang="fa-IR" sz="2300">
                <a:latin typeface="Arial" charset="0"/>
                <a:cs typeface="B Nazanin" pitchFamily="2" charset="-78"/>
              </a:rPr>
              <a:t>280.0000</a:t>
            </a:r>
            <a:br>
              <a:rPr lang="fa-IR" sz="2300">
                <a:latin typeface="Arial" charset="0"/>
                <a:cs typeface="B Nazanin" pitchFamily="2" charset="-78"/>
              </a:rPr>
            </a:br>
            <a:r>
              <a:rPr lang="fa-IR" sz="2300">
                <a:latin typeface="Arial" charset="0"/>
                <a:cs typeface="B Nazanin" pitchFamily="2" charset="-78"/>
              </a:rPr>
              <a:t>  </a:t>
            </a:r>
            <a:r>
              <a:rPr lang="en-US" sz="2300">
                <a:solidFill>
                  <a:srgbClr val="3366CC"/>
                </a:solidFill>
                <a:latin typeface="Arial" charset="0"/>
                <a:cs typeface="B Nazanin" pitchFamily="2" charset="-78"/>
              </a:rPr>
              <a:t>VARIABLE        VALUE          REDUCED COST</a:t>
            </a:r>
            <a:r>
              <a:rPr lang="fa-IR" sz="2300">
                <a:solidFill>
                  <a:srgbClr val="3366CC"/>
                </a:solidFill>
                <a:latin typeface="Arial" charset="0"/>
                <a:cs typeface="B Nazanin" pitchFamily="2" charset="-78"/>
              </a:rPr>
              <a:t/>
            </a:r>
            <a:br>
              <a:rPr lang="fa-IR" sz="2300">
                <a:solidFill>
                  <a:srgbClr val="3366CC"/>
                </a:solidFill>
                <a:latin typeface="Arial" charset="0"/>
                <a:cs typeface="B Nazanin" pitchFamily="2" charset="-78"/>
              </a:rPr>
            </a:br>
            <a:r>
              <a:rPr lang="fa-IR" sz="2300">
                <a:latin typeface="Arial" charset="0"/>
                <a:cs typeface="B Nazanin" pitchFamily="2" charset="-78"/>
              </a:rPr>
              <a:t>        </a:t>
            </a:r>
            <a:r>
              <a:rPr lang="en-US" sz="2300">
                <a:latin typeface="Arial" charset="0"/>
                <a:cs typeface="B Nazanin" pitchFamily="2" charset="-78"/>
              </a:rPr>
              <a:t>X1       </a:t>
            </a:r>
            <a:r>
              <a:rPr lang="fa-IR" sz="2300">
                <a:latin typeface="Arial" charset="0"/>
                <a:cs typeface="B Nazanin" pitchFamily="2" charset="-78"/>
              </a:rPr>
              <a:t>    </a:t>
            </a:r>
            <a:r>
              <a:rPr lang="en-US" sz="2300">
                <a:latin typeface="Arial" charset="0"/>
                <a:cs typeface="B Nazanin" pitchFamily="2" charset="-78"/>
              </a:rPr>
              <a:t>  2.000000          0.000000</a:t>
            </a:r>
            <a:r>
              <a:rPr lang="fa-IR" sz="2300">
                <a:latin typeface="Arial" charset="0"/>
                <a:cs typeface="B Nazanin" pitchFamily="2" charset="-78"/>
              </a:rPr>
              <a:t/>
            </a:r>
            <a:br>
              <a:rPr lang="fa-IR" sz="2300">
                <a:latin typeface="Arial" charset="0"/>
                <a:cs typeface="B Nazanin" pitchFamily="2" charset="-78"/>
              </a:rPr>
            </a:br>
            <a:r>
              <a:rPr lang="fa-IR" sz="2300">
                <a:latin typeface="Arial" charset="0"/>
                <a:cs typeface="B Nazanin" pitchFamily="2" charset="-78"/>
              </a:rPr>
              <a:t>        </a:t>
            </a:r>
            <a:r>
              <a:rPr lang="en-US" sz="2300">
                <a:latin typeface="Arial" charset="0"/>
                <a:cs typeface="B Nazanin" pitchFamily="2" charset="-78"/>
              </a:rPr>
              <a:t>X2     </a:t>
            </a:r>
            <a:r>
              <a:rPr lang="fa-IR" sz="2300">
                <a:latin typeface="Arial" charset="0"/>
                <a:cs typeface="B Nazanin" pitchFamily="2" charset="-78"/>
              </a:rPr>
              <a:t>    </a:t>
            </a:r>
            <a:r>
              <a:rPr lang="en-US" sz="2300">
                <a:latin typeface="Arial" charset="0"/>
                <a:cs typeface="B Nazanin" pitchFamily="2" charset="-78"/>
              </a:rPr>
              <a:t>    0.000000          5.000000</a:t>
            </a:r>
            <a:r>
              <a:rPr lang="fa-IR" sz="2300">
                <a:latin typeface="Arial" charset="0"/>
                <a:cs typeface="B Nazanin" pitchFamily="2" charset="-78"/>
              </a:rPr>
              <a:t/>
            </a:r>
            <a:br>
              <a:rPr lang="fa-IR" sz="2300">
                <a:latin typeface="Arial" charset="0"/>
                <a:cs typeface="B Nazanin" pitchFamily="2" charset="-78"/>
              </a:rPr>
            </a:br>
            <a:r>
              <a:rPr lang="fa-IR" sz="2300">
                <a:latin typeface="Arial" charset="0"/>
                <a:cs typeface="B Nazanin" pitchFamily="2" charset="-78"/>
              </a:rPr>
              <a:t>        </a:t>
            </a:r>
            <a:r>
              <a:rPr lang="en-US" sz="2300">
                <a:latin typeface="Arial" charset="0"/>
                <a:cs typeface="B Nazanin" pitchFamily="2" charset="-78"/>
              </a:rPr>
              <a:t>X3      </a:t>
            </a:r>
            <a:r>
              <a:rPr lang="fa-IR" sz="2300">
                <a:latin typeface="Arial" charset="0"/>
                <a:cs typeface="B Nazanin" pitchFamily="2" charset="-78"/>
              </a:rPr>
              <a:t>    </a:t>
            </a:r>
            <a:r>
              <a:rPr lang="en-US" sz="2300">
                <a:latin typeface="Arial" charset="0"/>
                <a:cs typeface="B Nazanin" pitchFamily="2" charset="-78"/>
              </a:rPr>
              <a:t>   8.000000          0.000000</a:t>
            </a:r>
            <a:r>
              <a:rPr lang="fa-IR" sz="2300">
                <a:latin typeface="Arial" charset="0"/>
                <a:cs typeface="B Nazanin" pitchFamily="2" charset="-78"/>
              </a:rPr>
              <a:t/>
            </a:r>
            <a:br>
              <a:rPr lang="fa-IR" sz="2300">
                <a:latin typeface="Arial" charset="0"/>
                <a:cs typeface="B Nazanin" pitchFamily="2" charset="-78"/>
              </a:rPr>
            </a:br>
            <a:r>
              <a:rPr lang="fa-IR" sz="2300">
                <a:solidFill>
                  <a:srgbClr val="3366CC"/>
                </a:solidFill>
                <a:latin typeface="Arial" charset="0"/>
                <a:cs typeface="B Nazanin" pitchFamily="2" charset="-78"/>
              </a:rPr>
              <a:t>   </a:t>
            </a:r>
            <a:r>
              <a:rPr lang="en-US" sz="2300">
                <a:solidFill>
                  <a:srgbClr val="3366CC"/>
                </a:solidFill>
                <a:latin typeface="Arial" charset="0"/>
                <a:cs typeface="B Nazanin" pitchFamily="2" charset="-78"/>
              </a:rPr>
              <a:t>ROW   SLACK OR SURPLUS     DUAL PRICES</a:t>
            </a:r>
            <a:r>
              <a:rPr lang="fa-IR" sz="2300">
                <a:solidFill>
                  <a:srgbClr val="3366CC"/>
                </a:solidFill>
                <a:latin typeface="Arial" charset="0"/>
                <a:cs typeface="B Nazanin" pitchFamily="2" charset="-78"/>
              </a:rPr>
              <a:t/>
            </a:r>
            <a:br>
              <a:rPr lang="fa-IR" sz="2300">
                <a:solidFill>
                  <a:srgbClr val="3366CC"/>
                </a:solidFill>
                <a:latin typeface="Arial" charset="0"/>
                <a:cs typeface="B Nazanin" pitchFamily="2" charset="-78"/>
              </a:rPr>
            </a:br>
            <a:r>
              <a:rPr lang="en-US" sz="2300">
                <a:latin typeface="Arial" charset="0"/>
                <a:cs typeface="B Nazanin" pitchFamily="2" charset="-78"/>
              </a:rPr>
              <a:t>      2)               </a:t>
            </a:r>
            <a:r>
              <a:rPr lang="fa-IR" sz="2300">
                <a:latin typeface="Arial" charset="0"/>
                <a:cs typeface="B Nazanin" pitchFamily="2" charset="-78"/>
              </a:rPr>
              <a:t>24.000000</a:t>
            </a:r>
            <a:r>
              <a:rPr lang="en-US" sz="2300">
                <a:latin typeface="Arial" charset="0"/>
                <a:cs typeface="B Nazanin" pitchFamily="2" charset="-78"/>
              </a:rPr>
              <a:t> </a:t>
            </a:r>
            <a:r>
              <a:rPr lang="fa-IR" sz="2300">
                <a:latin typeface="Arial" charset="0"/>
                <a:cs typeface="B Nazanin" pitchFamily="2" charset="-78"/>
              </a:rPr>
              <a:t>0.000000                   </a:t>
            </a:r>
            <a:br>
              <a:rPr lang="fa-IR" sz="2300">
                <a:latin typeface="Arial" charset="0"/>
                <a:cs typeface="B Nazanin" pitchFamily="2" charset="-78"/>
              </a:rPr>
            </a:br>
            <a:r>
              <a:rPr lang="fa-IR" sz="2300">
                <a:latin typeface="Arial" charset="0"/>
                <a:cs typeface="B Nazanin" pitchFamily="2" charset="-78"/>
              </a:rPr>
              <a:t>     </a:t>
            </a:r>
            <a:r>
              <a:rPr lang="en-US" sz="2300">
                <a:latin typeface="Arial" charset="0"/>
                <a:cs typeface="B Nazanin" pitchFamily="2" charset="-78"/>
              </a:rPr>
              <a:t> 3)               </a:t>
            </a:r>
            <a:r>
              <a:rPr lang="fa-IR" sz="2300">
                <a:latin typeface="Arial" charset="0"/>
                <a:cs typeface="B Nazanin" pitchFamily="2" charset="-78"/>
              </a:rPr>
              <a:t>0.000000</a:t>
            </a:r>
            <a:r>
              <a:rPr lang="en-US" sz="2300">
                <a:latin typeface="Arial" charset="0"/>
                <a:cs typeface="B Nazanin" pitchFamily="2" charset="-78"/>
              </a:rPr>
              <a:t>                     </a:t>
            </a:r>
            <a:r>
              <a:rPr lang="fa-IR" sz="2300">
                <a:latin typeface="Arial" charset="0"/>
                <a:cs typeface="B Nazanin" pitchFamily="2" charset="-78"/>
              </a:rPr>
              <a:t> ۱0.000000</a:t>
            </a:r>
            <a:r>
              <a:rPr lang="en-US" sz="2300">
                <a:latin typeface="Arial" charset="0"/>
                <a:cs typeface="B Nazanin" pitchFamily="2" charset="-78"/>
              </a:rPr>
              <a:t/>
            </a:r>
            <a:br>
              <a:rPr lang="en-US" sz="2300">
                <a:latin typeface="Arial" charset="0"/>
                <a:cs typeface="B Nazanin" pitchFamily="2" charset="-78"/>
              </a:rPr>
            </a:br>
            <a:r>
              <a:rPr lang="en-US" sz="2300">
                <a:latin typeface="Arial" charset="0"/>
                <a:cs typeface="B Nazanin" pitchFamily="2" charset="-78"/>
              </a:rPr>
              <a:t>      4)               </a:t>
            </a:r>
            <a:r>
              <a:rPr lang="fa-IR" sz="2300">
                <a:latin typeface="Arial" charset="0"/>
                <a:cs typeface="B Nazanin" pitchFamily="2" charset="-78"/>
              </a:rPr>
              <a:t>0.000000</a:t>
            </a:r>
            <a:r>
              <a:rPr lang="en-US" sz="2300">
                <a:latin typeface="Arial" charset="0"/>
                <a:cs typeface="B Nazanin" pitchFamily="2" charset="-78"/>
              </a:rPr>
              <a:t>                    </a:t>
            </a:r>
            <a:r>
              <a:rPr lang="fa-IR" sz="2300">
                <a:latin typeface="Arial" charset="0"/>
                <a:cs typeface="B Nazanin" pitchFamily="2" charset="-78"/>
              </a:rPr>
              <a:t>10.00000۰    </a:t>
            </a:r>
            <a:br>
              <a:rPr lang="fa-IR" sz="2300">
                <a:latin typeface="Arial" charset="0"/>
                <a:cs typeface="B Nazanin" pitchFamily="2" charset="-78"/>
              </a:rPr>
            </a:br>
            <a:r>
              <a:rPr lang="en-US" sz="2300">
                <a:latin typeface="Arial" charset="0"/>
                <a:cs typeface="B Nazanin" pitchFamily="2" charset="-78"/>
              </a:rPr>
              <a:t>      5)               5</a:t>
            </a:r>
            <a:r>
              <a:rPr lang="fa-IR" sz="2300">
                <a:latin typeface="Arial" charset="0"/>
                <a:cs typeface="B Nazanin" pitchFamily="2" charset="-78"/>
              </a:rPr>
              <a:t>.000000</a:t>
            </a:r>
            <a:r>
              <a:rPr lang="en-US" sz="2300">
                <a:latin typeface="Arial" charset="0"/>
                <a:cs typeface="B Nazanin" pitchFamily="2" charset="-78"/>
              </a:rPr>
              <a:t> </a:t>
            </a:r>
            <a:r>
              <a:rPr lang="fa-IR" sz="2300">
                <a:latin typeface="Arial" charset="0"/>
                <a:cs typeface="B Nazanin" pitchFamily="2" charset="-78"/>
              </a:rPr>
              <a:t>0.000000                     </a:t>
            </a:r>
            <a:br>
              <a:rPr lang="fa-IR" sz="2300">
                <a:latin typeface="Arial" charset="0"/>
                <a:cs typeface="B Nazanin" pitchFamily="2" charset="-78"/>
              </a:rPr>
            </a:br>
            <a:r>
              <a:rPr lang="fa-IR" sz="2300">
                <a:latin typeface="Arial" charset="0"/>
                <a:cs typeface="B Nazanin" pitchFamily="2" charset="-78"/>
              </a:rPr>
              <a:t>                </a:t>
            </a:r>
            <a:endParaRPr lang="en-US" sz="2300">
              <a:latin typeface="Arial" charset="0"/>
              <a:cs typeface="B Nazanin" pitchFamily="2" charset="-78"/>
            </a:endParaRPr>
          </a:p>
        </p:txBody>
      </p:sp>
      <p:sp>
        <p:nvSpPr>
          <p:cNvPr id="171012" name="Rectangle 4"/>
          <p:cNvSpPr>
            <a:spLocks noChangeArrowheads="1"/>
          </p:cNvSpPr>
          <p:nvPr/>
        </p:nvSpPr>
        <p:spPr bwMode="auto">
          <a:xfrm>
            <a:off x="250825" y="765175"/>
            <a:ext cx="8496300" cy="1008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r" rtl="1"/>
            <a:r>
              <a:rPr lang="fa-IR" sz="2300">
                <a:latin typeface="Arial" charset="0"/>
                <a:cs typeface="B Nazanin" pitchFamily="2" charset="-78"/>
              </a:rPr>
              <a:t>بعد از حل مسئله بوسیله منوی </a:t>
            </a:r>
            <a:r>
              <a:rPr lang="en-US" sz="2300">
                <a:latin typeface="Arial" charset="0"/>
                <a:cs typeface="B Nazanin" pitchFamily="2" charset="-78"/>
              </a:rPr>
              <a:t>Solve</a:t>
            </a:r>
            <a:r>
              <a:rPr lang="fa-IR" sz="2300">
                <a:latin typeface="Arial" charset="0"/>
                <a:cs typeface="B Nazanin" pitchFamily="2" charset="-78"/>
              </a:rPr>
              <a:t> ، پنجره </a:t>
            </a:r>
            <a:r>
              <a:rPr lang="en-US" sz="2300">
                <a:latin typeface="Arial" charset="0"/>
                <a:cs typeface="B Nazanin" pitchFamily="2" charset="-78"/>
              </a:rPr>
              <a:t>Report </a:t>
            </a:r>
            <a:r>
              <a:rPr lang="fa-IR" sz="2300">
                <a:latin typeface="Arial" charset="0"/>
                <a:cs typeface="B Nazanin" pitchFamily="2" charset="-78"/>
              </a:rPr>
              <a:t> را بصورت زیر خواهیم داشت :</a:t>
            </a:r>
            <a:endParaRPr lang="en-US" sz="2300">
              <a:latin typeface="Arial" charset="0"/>
              <a:cs typeface="B Nazanin" pitchFamily="2" charset="-78"/>
            </a:endParaRP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71012"/>
                                        </p:tgtEl>
                                        <p:attrNameLst>
                                          <p:attrName>style.visibility</p:attrName>
                                        </p:attrNameLst>
                                      </p:cBhvr>
                                      <p:to>
                                        <p:strVal val="visible"/>
                                      </p:to>
                                    </p:set>
                                    <p:animEffect transition="in" filter="blinds(horizontal)">
                                      <p:cBhvr>
                                        <p:cTn id="7" dur="500"/>
                                        <p:tgtEl>
                                          <p:spTgt spid="17101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71011"/>
                                        </p:tgtEl>
                                        <p:attrNameLst>
                                          <p:attrName>style.visibility</p:attrName>
                                        </p:attrNameLst>
                                      </p:cBhvr>
                                      <p:to>
                                        <p:strVal val="visible"/>
                                      </p:to>
                                    </p:set>
                                    <p:animEffect transition="in" filter="blinds(horizontal)">
                                      <p:cBhvr>
                                        <p:cTn id="12" dur="500"/>
                                        <p:tgtEl>
                                          <p:spTgt spid="1710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1011" grpId="0"/>
      <p:bldP spid="171012"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noFill/>
        </p:spPr>
        <p:txBody>
          <a:bodyPr/>
          <a:lstStyle/>
          <a:p>
            <a:pPr algn="r" rtl="1" eaLnBrk="1" hangingPunct="1"/>
            <a:r>
              <a:rPr lang="fa-IR" sz="3200" b="1" i="0" smtClean="0">
                <a:latin typeface="Arial" charset="0"/>
                <a:cs typeface="B Nazanin" pitchFamily="2" charset="-78"/>
              </a:rPr>
              <a:t>آشنایی با نرم افزار </a:t>
            </a:r>
            <a:r>
              <a:rPr lang="en-US" sz="3200" b="1" i="0" smtClean="0">
                <a:latin typeface="Arial" charset="0"/>
                <a:cs typeface="B Nazanin" pitchFamily="2" charset="-78"/>
              </a:rPr>
              <a:t>LINDO</a:t>
            </a:r>
          </a:p>
        </p:txBody>
      </p:sp>
      <p:sp>
        <p:nvSpPr>
          <p:cNvPr id="172035" name="Rectangle 3"/>
          <p:cNvSpPr>
            <a:spLocks noChangeArrowheads="1"/>
          </p:cNvSpPr>
          <p:nvPr/>
        </p:nvSpPr>
        <p:spPr bwMode="auto">
          <a:xfrm>
            <a:off x="215900" y="2060575"/>
            <a:ext cx="8893175" cy="4751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r>
              <a:rPr lang="en-US" sz="1800">
                <a:solidFill>
                  <a:srgbClr val="3366CC"/>
                </a:solidFill>
                <a:latin typeface="Arial" charset="0"/>
                <a:cs typeface="Arial" charset="0"/>
              </a:rPr>
              <a:t> VARIABLE         CURRENT        ALLOWABLE        ALLOWABLE</a:t>
            </a:r>
            <a:br>
              <a:rPr lang="en-US" sz="1800">
                <a:solidFill>
                  <a:srgbClr val="3366CC"/>
                </a:solidFill>
                <a:latin typeface="Arial" charset="0"/>
                <a:cs typeface="Arial" charset="0"/>
              </a:rPr>
            </a:br>
            <a:r>
              <a:rPr lang="en-US" sz="1800">
                <a:solidFill>
                  <a:srgbClr val="3366CC"/>
                </a:solidFill>
                <a:latin typeface="Arial" charset="0"/>
                <a:cs typeface="Arial" charset="0"/>
              </a:rPr>
              <a:t>                               COEF             INCREASE            DECREASE</a:t>
            </a:r>
            <a:br>
              <a:rPr lang="en-US" sz="1800">
                <a:solidFill>
                  <a:srgbClr val="3366CC"/>
                </a:solidFill>
                <a:latin typeface="Arial" charset="0"/>
                <a:cs typeface="Arial" charset="0"/>
              </a:rPr>
            </a:br>
            <a:r>
              <a:rPr lang="en-US" sz="2000">
                <a:latin typeface="Arial" charset="0"/>
                <a:cs typeface="Arial" charset="0"/>
              </a:rPr>
              <a:t>       X1    </a:t>
            </a:r>
            <a:r>
              <a:rPr lang="fa-IR" sz="2000">
                <a:latin typeface="Arial" charset="0"/>
                <a:cs typeface="Arial" charset="0"/>
              </a:rPr>
              <a:t>   </a:t>
            </a:r>
            <a:r>
              <a:rPr lang="en-US" sz="2000">
                <a:latin typeface="Arial" charset="0"/>
                <a:cs typeface="Arial" charset="0"/>
              </a:rPr>
              <a:t>   60.000000      </a:t>
            </a:r>
            <a:r>
              <a:rPr lang="fa-IR" sz="2000">
                <a:latin typeface="Arial" charset="0"/>
                <a:cs typeface="Arial" charset="0"/>
              </a:rPr>
              <a:t>  </a:t>
            </a:r>
            <a:r>
              <a:rPr lang="en-US" sz="2000">
                <a:latin typeface="Arial" charset="0"/>
                <a:cs typeface="Arial" charset="0"/>
              </a:rPr>
              <a:t>  20.000000      </a:t>
            </a:r>
            <a:r>
              <a:rPr lang="fa-IR" sz="2000">
                <a:latin typeface="Arial" charset="0"/>
                <a:cs typeface="Arial" charset="0"/>
              </a:rPr>
              <a:t>   </a:t>
            </a:r>
            <a:r>
              <a:rPr lang="en-US" sz="2000">
                <a:latin typeface="Arial" charset="0"/>
                <a:cs typeface="Arial" charset="0"/>
              </a:rPr>
              <a:t>   4.000000</a:t>
            </a:r>
            <a:br>
              <a:rPr lang="en-US" sz="2000">
                <a:latin typeface="Arial" charset="0"/>
                <a:cs typeface="Arial" charset="0"/>
              </a:rPr>
            </a:br>
            <a:r>
              <a:rPr lang="en-US" sz="2000">
                <a:latin typeface="Arial" charset="0"/>
                <a:cs typeface="Arial" charset="0"/>
              </a:rPr>
              <a:t>       X2  </a:t>
            </a:r>
            <a:r>
              <a:rPr lang="fa-IR" sz="2000">
                <a:latin typeface="Arial" charset="0"/>
                <a:cs typeface="Arial" charset="0"/>
              </a:rPr>
              <a:t>   </a:t>
            </a:r>
            <a:r>
              <a:rPr lang="en-US" sz="2000">
                <a:latin typeface="Arial" charset="0"/>
                <a:cs typeface="Arial" charset="0"/>
              </a:rPr>
              <a:t>     30.000000     </a:t>
            </a:r>
            <a:r>
              <a:rPr lang="fa-IR" sz="2000">
                <a:latin typeface="Arial" charset="0"/>
                <a:cs typeface="Arial" charset="0"/>
              </a:rPr>
              <a:t>   </a:t>
            </a:r>
            <a:r>
              <a:rPr lang="en-US" sz="2000">
                <a:latin typeface="Arial" charset="0"/>
                <a:cs typeface="Arial" charset="0"/>
              </a:rPr>
              <a:t>    5.000000     </a:t>
            </a:r>
            <a:r>
              <a:rPr lang="fa-IR" sz="2000">
                <a:latin typeface="Arial" charset="0"/>
                <a:cs typeface="Arial" charset="0"/>
              </a:rPr>
              <a:t>   </a:t>
            </a:r>
            <a:r>
              <a:rPr lang="en-US" sz="2000">
                <a:latin typeface="Arial" charset="0"/>
                <a:cs typeface="Arial" charset="0"/>
              </a:rPr>
              <a:t>    INFINITY</a:t>
            </a:r>
            <a:br>
              <a:rPr lang="en-US" sz="2000">
                <a:latin typeface="Arial" charset="0"/>
                <a:cs typeface="Arial" charset="0"/>
              </a:rPr>
            </a:br>
            <a:r>
              <a:rPr lang="en-US" sz="2000">
                <a:latin typeface="Arial" charset="0"/>
                <a:cs typeface="Arial" charset="0"/>
              </a:rPr>
              <a:t>       X3      </a:t>
            </a:r>
            <a:r>
              <a:rPr lang="fa-IR" sz="2000">
                <a:latin typeface="Arial" charset="0"/>
                <a:cs typeface="Arial" charset="0"/>
              </a:rPr>
              <a:t>   </a:t>
            </a:r>
            <a:r>
              <a:rPr lang="en-US" sz="2000">
                <a:latin typeface="Arial" charset="0"/>
                <a:cs typeface="Arial" charset="0"/>
              </a:rPr>
              <a:t> 20.000000    </a:t>
            </a:r>
            <a:r>
              <a:rPr lang="fa-IR" sz="2000">
                <a:latin typeface="Arial" charset="0"/>
                <a:cs typeface="Arial" charset="0"/>
              </a:rPr>
              <a:t> </a:t>
            </a:r>
            <a:r>
              <a:rPr lang="en-US" sz="2000">
                <a:latin typeface="Arial" charset="0"/>
                <a:cs typeface="Arial" charset="0"/>
              </a:rPr>
              <a:t>  </a:t>
            </a:r>
            <a:r>
              <a:rPr lang="fa-IR" sz="2000">
                <a:latin typeface="Arial" charset="0"/>
                <a:cs typeface="Arial" charset="0"/>
              </a:rPr>
              <a:t>  </a:t>
            </a:r>
            <a:r>
              <a:rPr lang="en-US" sz="2000">
                <a:latin typeface="Arial" charset="0"/>
                <a:cs typeface="Arial" charset="0"/>
              </a:rPr>
              <a:t>   2.500000    </a:t>
            </a:r>
            <a:r>
              <a:rPr lang="fa-IR" sz="2000">
                <a:latin typeface="Arial" charset="0"/>
                <a:cs typeface="Arial" charset="0"/>
              </a:rPr>
              <a:t>   </a:t>
            </a:r>
            <a:r>
              <a:rPr lang="en-US" sz="2000">
                <a:latin typeface="Arial" charset="0"/>
                <a:cs typeface="Arial" charset="0"/>
              </a:rPr>
              <a:t>     5.000000</a:t>
            </a:r>
            <a:br>
              <a:rPr lang="en-US" sz="2000">
                <a:latin typeface="Arial" charset="0"/>
                <a:cs typeface="Arial" charset="0"/>
              </a:rPr>
            </a:br>
            <a:r>
              <a:rPr lang="en-US" sz="1800">
                <a:solidFill>
                  <a:srgbClr val="000066"/>
                </a:solidFill>
                <a:latin typeface="Arial" charset="0"/>
                <a:cs typeface="Arial" charset="0"/>
              </a:rPr>
              <a:t>                           RIGHTHAND SIDE RANGES</a:t>
            </a:r>
            <a:br>
              <a:rPr lang="en-US" sz="1800">
                <a:solidFill>
                  <a:srgbClr val="000066"/>
                </a:solidFill>
                <a:latin typeface="Arial" charset="0"/>
                <a:cs typeface="Arial" charset="0"/>
              </a:rPr>
            </a:br>
            <a:r>
              <a:rPr lang="en-US" sz="1800">
                <a:solidFill>
                  <a:srgbClr val="3366CC"/>
                </a:solidFill>
                <a:latin typeface="Arial" charset="0"/>
                <a:cs typeface="Arial" charset="0"/>
              </a:rPr>
              <a:t>      ROW      CURRENT        ALLOWABLE        ALLOWABLE</a:t>
            </a:r>
            <a:br>
              <a:rPr lang="en-US" sz="1800">
                <a:solidFill>
                  <a:srgbClr val="3366CC"/>
                </a:solidFill>
                <a:latin typeface="Arial" charset="0"/>
                <a:cs typeface="Arial" charset="0"/>
              </a:rPr>
            </a:br>
            <a:r>
              <a:rPr lang="en-US" sz="1800">
                <a:solidFill>
                  <a:srgbClr val="3366CC"/>
                </a:solidFill>
                <a:latin typeface="Arial" charset="0"/>
                <a:cs typeface="Arial" charset="0"/>
              </a:rPr>
              <a:t>                  </a:t>
            </a:r>
            <a:r>
              <a:rPr lang="fa-IR" sz="1800">
                <a:solidFill>
                  <a:srgbClr val="3366CC"/>
                </a:solidFill>
                <a:latin typeface="Arial" charset="0"/>
                <a:cs typeface="Arial" charset="0"/>
              </a:rPr>
              <a:t>      </a:t>
            </a:r>
            <a:r>
              <a:rPr lang="en-US" sz="1800">
                <a:solidFill>
                  <a:srgbClr val="3366CC"/>
                </a:solidFill>
                <a:latin typeface="Arial" charset="0"/>
                <a:cs typeface="Arial" charset="0"/>
              </a:rPr>
              <a:t>RHS               INCREASE            DECREASE</a:t>
            </a:r>
            <a:br>
              <a:rPr lang="en-US" sz="1800">
                <a:solidFill>
                  <a:srgbClr val="3366CC"/>
                </a:solidFill>
                <a:latin typeface="Arial" charset="0"/>
                <a:cs typeface="Arial" charset="0"/>
              </a:rPr>
            </a:br>
            <a:r>
              <a:rPr lang="en-US" sz="2000">
                <a:latin typeface="Arial" charset="0"/>
                <a:cs typeface="Arial" charset="0"/>
              </a:rPr>
              <a:t>        </a:t>
            </a:r>
            <a:r>
              <a:rPr lang="fa-IR" sz="2000">
                <a:latin typeface="Arial" charset="0"/>
                <a:cs typeface="Arial" charset="0"/>
              </a:rPr>
              <a:t>2</a:t>
            </a:r>
            <a:r>
              <a:rPr lang="en-US" sz="2000">
                <a:latin typeface="Arial" charset="0"/>
                <a:cs typeface="Arial" charset="0"/>
              </a:rPr>
              <a:t>)       </a:t>
            </a:r>
            <a:r>
              <a:rPr lang="fa-IR" sz="2000">
                <a:latin typeface="Arial" charset="0"/>
                <a:cs typeface="Arial" charset="0"/>
              </a:rPr>
              <a:t>48.000000</a:t>
            </a:r>
            <a:r>
              <a:rPr lang="en-US" sz="2000">
                <a:latin typeface="Arial" charset="0"/>
                <a:cs typeface="Arial" charset="0"/>
              </a:rPr>
              <a:t>         INFINITY    </a:t>
            </a:r>
            <a:r>
              <a:rPr lang="fa-IR" sz="2000">
                <a:latin typeface="Arial" charset="0"/>
                <a:cs typeface="Arial" charset="0"/>
              </a:rPr>
              <a:t>   </a:t>
            </a:r>
            <a:r>
              <a:rPr lang="en-US" sz="2000">
                <a:latin typeface="Arial" charset="0"/>
                <a:cs typeface="Arial" charset="0"/>
              </a:rPr>
              <a:t>    24.000000</a:t>
            </a:r>
            <a:br>
              <a:rPr lang="en-US" sz="2000">
                <a:latin typeface="Arial" charset="0"/>
                <a:cs typeface="Arial" charset="0"/>
              </a:rPr>
            </a:br>
            <a:r>
              <a:rPr lang="en-US" sz="2000">
                <a:latin typeface="Arial" charset="0"/>
                <a:cs typeface="Arial" charset="0"/>
              </a:rPr>
              <a:t>        </a:t>
            </a:r>
            <a:r>
              <a:rPr lang="fa-IR" sz="2000">
                <a:latin typeface="Arial" charset="0"/>
                <a:cs typeface="Arial" charset="0"/>
              </a:rPr>
              <a:t>3</a:t>
            </a:r>
            <a:r>
              <a:rPr lang="en-US" sz="2000">
                <a:latin typeface="Arial" charset="0"/>
                <a:cs typeface="Arial" charset="0"/>
              </a:rPr>
              <a:t>)       </a:t>
            </a:r>
            <a:r>
              <a:rPr lang="fa-IR" sz="2000">
                <a:latin typeface="Arial" charset="0"/>
                <a:cs typeface="Arial" charset="0"/>
              </a:rPr>
              <a:t>20.000000</a:t>
            </a:r>
            <a:r>
              <a:rPr lang="en-US" sz="2000">
                <a:latin typeface="Arial" charset="0"/>
                <a:cs typeface="Arial" charset="0"/>
              </a:rPr>
              <a:t>         </a:t>
            </a:r>
            <a:r>
              <a:rPr lang="fa-IR" sz="2000">
                <a:latin typeface="Arial" charset="0"/>
                <a:cs typeface="Arial" charset="0"/>
              </a:rPr>
              <a:t>4.000000</a:t>
            </a:r>
            <a:r>
              <a:rPr lang="en-US" sz="2000">
                <a:latin typeface="Arial" charset="0"/>
                <a:cs typeface="Arial" charset="0"/>
              </a:rPr>
              <a:t>    </a:t>
            </a:r>
            <a:r>
              <a:rPr lang="fa-IR" sz="2000">
                <a:latin typeface="Arial" charset="0"/>
                <a:cs typeface="Arial" charset="0"/>
              </a:rPr>
              <a:t>    </a:t>
            </a:r>
            <a:r>
              <a:rPr lang="en-US" sz="2000">
                <a:latin typeface="Arial" charset="0"/>
                <a:cs typeface="Arial" charset="0"/>
              </a:rPr>
              <a:t>     </a:t>
            </a:r>
            <a:r>
              <a:rPr lang="fa-IR" sz="2000">
                <a:latin typeface="Arial" charset="0"/>
                <a:cs typeface="Arial" charset="0"/>
              </a:rPr>
              <a:t>4.000000</a:t>
            </a:r>
            <a:r>
              <a:rPr lang="en-US" sz="2000">
                <a:latin typeface="Arial" charset="0"/>
                <a:cs typeface="Arial" charset="0"/>
              </a:rPr>
              <a:t/>
            </a:r>
            <a:br>
              <a:rPr lang="en-US" sz="2000">
                <a:latin typeface="Arial" charset="0"/>
                <a:cs typeface="Arial" charset="0"/>
              </a:rPr>
            </a:br>
            <a:r>
              <a:rPr lang="en-US" sz="2000">
                <a:latin typeface="Arial" charset="0"/>
                <a:cs typeface="Arial" charset="0"/>
              </a:rPr>
              <a:t>        </a:t>
            </a:r>
            <a:r>
              <a:rPr lang="fa-IR" sz="2000">
                <a:latin typeface="Arial" charset="0"/>
                <a:cs typeface="Arial" charset="0"/>
              </a:rPr>
              <a:t>4</a:t>
            </a:r>
            <a:r>
              <a:rPr lang="en-US" sz="2000">
                <a:latin typeface="Arial" charset="0"/>
                <a:cs typeface="Arial" charset="0"/>
              </a:rPr>
              <a:t>)        </a:t>
            </a:r>
            <a:r>
              <a:rPr lang="fa-IR" sz="2000">
                <a:latin typeface="Arial" charset="0"/>
                <a:cs typeface="Arial" charset="0"/>
              </a:rPr>
              <a:t>8.000000</a:t>
            </a:r>
            <a:r>
              <a:rPr lang="en-US" sz="2000">
                <a:latin typeface="Arial" charset="0"/>
                <a:cs typeface="Arial" charset="0"/>
              </a:rPr>
              <a:t>         </a:t>
            </a:r>
            <a:r>
              <a:rPr lang="fa-IR" sz="2000">
                <a:latin typeface="Arial" charset="0"/>
                <a:cs typeface="Arial" charset="0"/>
              </a:rPr>
              <a:t>2.000000</a:t>
            </a:r>
            <a:r>
              <a:rPr lang="en-US" sz="2000">
                <a:latin typeface="Arial" charset="0"/>
                <a:cs typeface="Arial" charset="0"/>
              </a:rPr>
              <a:t>     </a:t>
            </a:r>
            <a:r>
              <a:rPr lang="fa-IR" sz="2000">
                <a:latin typeface="Arial" charset="0"/>
                <a:cs typeface="Arial" charset="0"/>
              </a:rPr>
              <a:t>    </a:t>
            </a:r>
            <a:r>
              <a:rPr lang="en-US" sz="2000">
                <a:latin typeface="Arial" charset="0"/>
                <a:cs typeface="Arial" charset="0"/>
              </a:rPr>
              <a:t>    </a:t>
            </a:r>
            <a:r>
              <a:rPr lang="fa-IR" sz="2000">
                <a:latin typeface="Arial" charset="0"/>
                <a:cs typeface="Arial" charset="0"/>
              </a:rPr>
              <a:t>1.333333</a:t>
            </a:r>
            <a:r>
              <a:rPr lang="en-US" sz="2000">
                <a:latin typeface="Arial" charset="0"/>
                <a:cs typeface="Arial" charset="0"/>
              </a:rPr>
              <a:t/>
            </a:r>
            <a:br>
              <a:rPr lang="en-US" sz="2000">
                <a:latin typeface="Arial" charset="0"/>
                <a:cs typeface="Arial" charset="0"/>
              </a:rPr>
            </a:br>
            <a:r>
              <a:rPr lang="en-US" sz="2000">
                <a:latin typeface="Arial" charset="0"/>
                <a:cs typeface="Arial" charset="0"/>
              </a:rPr>
              <a:t>        </a:t>
            </a:r>
            <a:r>
              <a:rPr lang="fa-IR" sz="2000">
                <a:latin typeface="Arial" charset="0"/>
                <a:cs typeface="Arial" charset="0"/>
              </a:rPr>
              <a:t>5</a:t>
            </a:r>
            <a:r>
              <a:rPr lang="en-US" sz="2000">
                <a:latin typeface="Arial" charset="0"/>
                <a:cs typeface="Arial" charset="0"/>
              </a:rPr>
              <a:t>)        </a:t>
            </a:r>
            <a:r>
              <a:rPr lang="fa-IR" sz="2000">
                <a:latin typeface="Arial" charset="0"/>
                <a:cs typeface="Arial" charset="0"/>
              </a:rPr>
              <a:t>5.000000</a:t>
            </a:r>
            <a:r>
              <a:rPr lang="en-US" sz="2000">
                <a:latin typeface="Arial" charset="0"/>
                <a:cs typeface="Arial" charset="0"/>
              </a:rPr>
              <a:t>         INFINITY      </a:t>
            </a:r>
            <a:r>
              <a:rPr lang="fa-IR" sz="2000">
                <a:latin typeface="Arial" charset="0"/>
                <a:cs typeface="Arial" charset="0"/>
              </a:rPr>
              <a:t>   </a:t>
            </a:r>
            <a:r>
              <a:rPr lang="en-US" sz="2000">
                <a:latin typeface="Arial" charset="0"/>
                <a:cs typeface="Arial" charset="0"/>
              </a:rPr>
              <a:t>   5.000000</a:t>
            </a:r>
          </a:p>
        </p:txBody>
      </p:sp>
      <p:sp>
        <p:nvSpPr>
          <p:cNvPr id="172036" name="Rectangle 4"/>
          <p:cNvSpPr>
            <a:spLocks noChangeArrowheads="1"/>
          </p:cNvSpPr>
          <p:nvPr/>
        </p:nvSpPr>
        <p:spPr bwMode="auto">
          <a:xfrm>
            <a:off x="323850" y="908050"/>
            <a:ext cx="8569325" cy="2016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r" rtl="1"/>
            <a:r>
              <a:rPr lang="fa-IR" sz="2300">
                <a:latin typeface="Arial" charset="0"/>
                <a:cs typeface="B Nazanin" pitchFamily="2" charset="-78"/>
              </a:rPr>
              <a:t>با یک نگاه می بینید که تابع هدف وقتی بهینه خواهد شد که تولید دو عدد میز تحریر(</a:t>
            </a:r>
            <a:r>
              <a:rPr lang="en-US" sz="2300">
                <a:latin typeface="Arial" charset="0"/>
                <a:cs typeface="B Nazanin" pitchFamily="2" charset="-78"/>
              </a:rPr>
              <a:t>x1</a:t>
            </a:r>
            <a:r>
              <a:rPr lang="fa-IR" sz="2300">
                <a:latin typeface="Arial" charset="0"/>
                <a:cs typeface="B Nazanin" pitchFamily="2" charset="-78"/>
              </a:rPr>
              <a:t>)، عدم تولید میز(</a:t>
            </a:r>
            <a:r>
              <a:rPr lang="en-US" sz="2300">
                <a:latin typeface="Arial" charset="0"/>
                <a:cs typeface="B Nazanin" pitchFamily="2" charset="-78"/>
              </a:rPr>
              <a:t>x2</a:t>
            </a:r>
            <a:r>
              <a:rPr lang="fa-IR" sz="2300">
                <a:latin typeface="Arial" charset="0"/>
                <a:cs typeface="B Nazanin" pitchFamily="2" charset="-78"/>
              </a:rPr>
              <a:t>) و تولید هشت صندلی (</a:t>
            </a:r>
            <a:r>
              <a:rPr lang="en-US" sz="2300">
                <a:latin typeface="Arial" charset="0"/>
                <a:cs typeface="B Nazanin" pitchFamily="2" charset="-78"/>
              </a:rPr>
              <a:t>x3</a:t>
            </a:r>
            <a:r>
              <a:rPr lang="fa-IR" sz="2300">
                <a:latin typeface="Arial" charset="0"/>
                <a:cs typeface="B Nazanin" pitchFamily="2" charset="-78"/>
              </a:rPr>
              <a:t>) صورت گیرد. مقدار تابع هدف 280 دلار خواهد شد. به علاوه 24 فوت تخته الوارو5 عدد میزبه صورت مازاد وجود خواهد داشت. برای انجام تحلیل حساسیت، فرمان </a:t>
            </a:r>
            <a:r>
              <a:rPr lang="en-US" sz="2300">
                <a:latin typeface="Arial" charset="0"/>
                <a:cs typeface="B Nazanin" pitchFamily="2" charset="-78"/>
              </a:rPr>
              <a:t>Range</a:t>
            </a:r>
            <a:r>
              <a:rPr lang="fa-IR" sz="2300">
                <a:latin typeface="Arial" charset="0"/>
                <a:cs typeface="B Nazanin" pitchFamily="2" charset="-78"/>
              </a:rPr>
              <a:t> را انتخاب کنید.نتایج ذیل را مشاهده خواهید کرد:</a:t>
            </a:r>
            <a:endParaRPr lang="en-US" sz="2300">
              <a:latin typeface="Arial" charset="0"/>
              <a:cs typeface="B Nazanin" pitchFamily="2" charset="-78"/>
            </a:endParaRP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72036"/>
                                        </p:tgtEl>
                                        <p:attrNameLst>
                                          <p:attrName>style.visibility</p:attrName>
                                        </p:attrNameLst>
                                      </p:cBhvr>
                                      <p:to>
                                        <p:strVal val="visible"/>
                                      </p:to>
                                    </p:set>
                                    <p:animEffect transition="in" filter="blinds(horizontal)">
                                      <p:cBhvr>
                                        <p:cTn id="7" dur="500"/>
                                        <p:tgtEl>
                                          <p:spTgt spid="17203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72035"/>
                                        </p:tgtEl>
                                        <p:attrNameLst>
                                          <p:attrName>style.visibility</p:attrName>
                                        </p:attrNameLst>
                                      </p:cBhvr>
                                      <p:to>
                                        <p:strVal val="visible"/>
                                      </p:to>
                                    </p:set>
                                    <p:animEffect transition="in" filter="blinds(horizontal)">
                                      <p:cBhvr>
                                        <p:cTn id="12" dur="500"/>
                                        <p:tgtEl>
                                          <p:spTgt spid="1720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2035" grpId="0"/>
      <p:bldP spid="172036" grpId="0"/>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pPr algn="r" rtl="1" eaLnBrk="1" hangingPunct="1"/>
            <a:r>
              <a:rPr lang="fa-IR" sz="3200" b="1" i="0" smtClean="0">
                <a:latin typeface="Arial" charset="0"/>
                <a:cs typeface="B Nazanin" pitchFamily="2" charset="-78"/>
              </a:rPr>
              <a:t>آشنایی با نرم افزار </a:t>
            </a:r>
            <a:r>
              <a:rPr lang="en-US" sz="3200" b="1" i="0" smtClean="0">
                <a:latin typeface="Arial" charset="0"/>
                <a:cs typeface="B Nazanin" pitchFamily="2" charset="-78"/>
              </a:rPr>
              <a:t>LINDO</a:t>
            </a:r>
          </a:p>
        </p:txBody>
      </p:sp>
      <p:sp>
        <p:nvSpPr>
          <p:cNvPr id="3075" name="Rectangle 4"/>
          <p:cNvSpPr>
            <a:spLocks noChangeArrowheads="1"/>
          </p:cNvSpPr>
          <p:nvPr/>
        </p:nvSpPr>
        <p:spPr bwMode="auto">
          <a:xfrm>
            <a:off x="0" y="1214438"/>
            <a:ext cx="8639175" cy="4446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r" rtl="1"/>
            <a:r>
              <a:rPr lang="fa-IR" sz="2300" b="1">
                <a:solidFill>
                  <a:srgbClr val="0D0D0D"/>
                </a:solidFill>
                <a:latin typeface="Impact" pitchFamily="34" charset="0"/>
                <a:cs typeface="B Nazanin" pitchFamily="2" charset="-78"/>
              </a:rPr>
              <a:t> </a:t>
            </a:r>
            <a:r>
              <a:rPr lang="fa-IR" sz="2300" b="1">
                <a:solidFill>
                  <a:srgbClr val="0070C0"/>
                </a:solidFill>
                <a:latin typeface="Impact" pitchFamily="34" charset="0"/>
                <a:cs typeface="B Nazanin" pitchFamily="2" charset="-78"/>
              </a:rPr>
              <a:t>فهرست :</a:t>
            </a:r>
            <a:endParaRPr lang="en-US" sz="2300" b="1">
              <a:solidFill>
                <a:srgbClr val="0070C0"/>
              </a:solidFill>
              <a:latin typeface="Impact" pitchFamily="34" charset="0"/>
              <a:cs typeface="B Nazanin" pitchFamily="2" charset="-78"/>
            </a:endParaRPr>
          </a:p>
          <a:p>
            <a:pPr algn="r" rtl="1"/>
            <a:r>
              <a:rPr lang="fa-IR" sz="2300" b="1">
                <a:solidFill>
                  <a:srgbClr val="0D0D0D"/>
                </a:solidFill>
                <a:latin typeface="Impact" pitchFamily="34" charset="0"/>
                <a:cs typeface="B Nazanin" pitchFamily="2" charset="-78"/>
              </a:rPr>
              <a:t/>
            </a:r>
            <a:br>
              <a:rPr lang="fa-IR" sz="2300" b="1">
                <a:solidFill>
                  <a:srgbClr val="0D0D0D"/>
                </a:solidFill>
                <a:latin typeface="Impact" pitchFamily="34" charset="0"/>
                <a:cs typeface="B Nazanin" pitchFamily="2" charset="-78"/>
              </a:rPr>
            </a:br>
            <a:r>
              <a:rPr lang="en-US" sz="2300" b="1">
                <a:solidFill>
                  <a:srgbClr val="0D0D0D"/>
                </a:solidFill>
                <a:latin typeface="Impact" pitchFamily="34" charset="0"/>
                <a:cs typeface="B Nazanin" pitchFamily="2" charset="-78"/>
              </a:rPr>
              <a:t>	</a:t>
            </a:r>
            <a:r>
              <a:rPr lang="fa-IR" sz="2300" b="1">
                <a:solidFill>
                  <a:srgbClr val="0D0D0D"/>
                </a:solidFill>
                <a:latin typeface="Impact" pitchFamily="34" charset="0"/>
                <a:cs typeface="B Nazanin" pitchFamily="2" charset="-78"/>
              </a:rPr>
              <a:t>1-  </a:t>
            </a:r>
            <a:r>
              <a:rPr lang="fa-IR" sz="2300" b="1">
                <a:solidFill>
                  <a:srgbClr val="0D0D0D"/>
                </a:solidFill>
                <a:latin typeface="Arial" charset="0"/>
                <a:cs typeface="B Nazanin" pitchFamily="2" charset="-78"/>
              </a:rPr>
              <a:t>نرم افزار </a:t>
            </a:r>
            <a:r>
              <a:rPr lang="en-US" sz="2300" b="1">
                <a:solidFill>
                  <a:srgbClr val="0D0D0D"/>
                </a:solidFill>
                <a:latin typeface="Arial" charset="0"/>
                <a:cs typeface="B Nazanin" pitchFamily="2" charset="-78"/>
              </a:rPr>
              <a:t>LINDO</a:t>
            </a:r>
            <a:r>
              <a:rPr lang="fa-IR" sz="2300" b="1">
                <a:solidFill>
                  <a:srgbClr val="0D0D0D"/>
                </a:solidFill>
                <a:latin typeface="Arial" charset="0"/>
                <a:cs typeface="B Nazanin" pitchFamily="2" charset="-78"/>
              </a:rPr>
              <a:t/>
            </a:r>
            <a:br>
              <a:rPr lang="fa-IR" sz="2300" b="1">
                <a:solidFill>
                  <a:srgbClr val="0D0D0D"/>
                </a:solidFill>
                <a:latin typeface="Arial" charset="0"/>
                <a:cs typeface="B Nazanin" pitchFamily="2" charset="-78"/>
              </a:rPr>
            </a:br>
            <a:r>
              <a:rPr lang="en-US" sz="2300" b="1">
                <a:solidFill>
                  <a:srgbClr val="0D0D0D"/>
                </a:solidFill>
                <a:latin typeface="Arial" charset="0"/>
                <a:cs typeface="B Nazanin" pitchFamily="2" charset="-78"/>
              </a:rPr>
              <a:t>	</a:t>
            </a:r>
            <a:r>
              <a:rPr lang="fa-IR" sz="2300" b="1">
                <a:solidFill>
                  <a:srgbClr val="0D0D0D"/>
                </a:solidFill>
                <a:latin typeface="Arial" charset="0"/>
                <a:cs typeface="B Nazanin" pitchFamily="2" charset="-78"/>
              </a:rPr>
              <a:t>2-  اصول اولیه در لیندو (وارد کردن یک مدل)</a:t>
            </a:r>
            <a:br>
              <a:rPr lang="fa-IR" sz="2300" b="1">
                <a:solidFill>
                  <a:srgbClr val="0D0D0D"/>
                </a:solidFill>
                <a:latin typeface="Arial" charset="0"/>
                <a:cs typeface="B Nazanin" pitchFamily="2" charset="-78"/>
              </a:rPr>
            </a:br>
            <a:r>
              <a:rPr lang="en-US" sz="2300" b="1">
                <a:solidFill>
                  <a:srgbClr val="0D0D0D"/>
                </a:solidFill>
                <a:latin typeface="Arial" charset="0"/>
                <a:cs typeface="B Nazanin" pitchFamily="2" charset="-78"/>
              </a:rPr>
              <a:t>	</a:t>
            </a:r>
            <a:r>
              <a:rPr lang="fa-IR" sz="2300" b="1">
                <a:solidFill>
                  <a:srgbClr val="0D0D0D"/>
                </a:solidFill>
                <a:latin typeface="Arial" charset="0"/>
                <a:cs typeface="B Nazanin" pitchFamily="2" charset="-78"/>
              </a:rPr>
              <a:t>3- قواعد ساختاری در لیندو</a:t>
            </a:r>
            <a:br>
              <a:rPr lang="fa-IR" sz="2300" b="1">
                <a:solidFill>
                  <a:srgbClr val="0D0D0D"/>
                </a:solidFill>
                <a:latin typeface="Arial" charset="0"/>
                <a:cs typeface="B Nazanin" pitchFamily="2" charset="-78"/>
              </a:rPr>
            </a:br>
            <a:r>
              <a:rPr lang="en-US" sz="2300" b="1">
                <a:solidFill>
                  <a:srgbClr val="0D0D0D"/>
                </a:solidFill>
                <a:latin typeface="Arial" charset="0"/>
                <a:cs typeface="B Nazanin" pitchFamily="2" charset="-78"/>
              </a:rPr>
              <a:t>	</a:t>
            </a:r>
            <a:r>
              <a:rPr lang="fa-IR" sz="2300" b="1">
                <a:solidFill>
                  <a:srgbClr val="0D0D0D"/>
                </a:solidFill>
                <a:latin typeface="Arial" charset="0"/>
                <a:cs typeface="B Nazanin" pitchFamily="2" charset="-78"/>
              </a:rPr>
              <a:t>4- کار با لیندو</a:t>
            </a:r>
          </a:p>
          <a:p>
            <a:pPr algn="r" rtl="1"/>
            <a:r>
              <a:rPr lang="en-US" sz="2300" b="1">
                <a:solidFill>
                  <a:srgbClr val="0D0D0D"/>
                </a:solidFill>
                <a:latin typeface="Arial" charset="0"/>
                <a:cs typeface="B Nazanin" pitchFamily="2" charset="-78"/>
              </a:rPr>
              <a:t>	</a:t>
            </a:r>
            <a:r>
              <a:rPr lang="fa-IR" sz="2300" b="1">
                <a:solidFill>
                  <a:srgbClr val="0D0D0D"/>
                </a:solidFill>
                <a:latin typeface="Arial" charset="0"/>
                <a:cs typeface="B Nazanin" pitchFamily="2" charset="-78"/>
              </a:rPr>
              <a:t>	برنامه ريزي خطي</a:t>
            </a:r>
          </a:p>
          <a:p>
            <a:pPr algn="r" rtl="1"/>
            <a:r>
              <a:rPr lang="en-US" sz="2300" b="1">
                <a:solidFill>
                  <a:srgbClr val="0D0D0D"/>
                </a:solidFill>
                <a:latin typeface="Arial" charset="0"/>
                <a:cs typeface="B Nazanin" pitchFamily="2" charset="-78"/>
              </a:rPr>
              <a:t>	</a:t>
            </a:r>
            <a:r>
              <a:rPr lang="fa-IR" sz="2300" b="1">
                <a:solidFill>
                  <a:srgbClr val="0D0D0D"/>
                </a:solidFill>
                <a:latin typeface="Arial" charset="0"/>
                <a:cs typeface="B Nazanin" pitchFamily="2" charset="-78"/>
              </a:rPr>
              <a:t>	برنامه ريزي اعداد صحيح</a:t>
            </a:r>
          </a:p>
          <a:p>
            <a:pPr algn="r" rtl="1"/>
            <a:r>
              <a:rPr lang="en-US" sz="2300" b="1">
                <a:solidFill>
                  <a:srgbClr val="0D0D0D"/>
                </a:solidFill>
                <a:latin typeface="Arial" charset="0"/>
                <a:cs typeface="B Nazanin" pitchFamily="2" charset="-78"/>
              </a:rPr>
              <a:t>	</a:t>
            </a:r>
            <a:r>
              <a:rPr lang="fa-IR" sz="2300" b="1">
                <a:solidFill>
                  <a:srgbClr val="0D0D0D"/>
                </a:solidFill>
                <a:latin typeface="Arial" charset="0"/>
                <a:cs typeface="B Nazanin" pitchFamily="2" charset="-78"/>
              </a:rPr>
              <a:t>	برنامه ريزي درجه دو</a:t>
            </a:r>
          </a:p>
          <a:p>
            <a:pPr algn="r" rtl="1"/>
            <a:r>
              <a:rPr lang="en-US" sz="2300" b="1">
                <a:solidFill>
                  <a:srgbClr val="0D0D0D"/>
                </a:solidFill>
                <a:latin typeface="Arial" charset="0"/>
                <a:cs typeface="B Nazanin" pitchFamily="2" charset="-78"/>
              </a:rPr>
              <a:t>	</a:t>
            </a:r>
            <a:r>
              <a:rPr lang="fa-IR" sz="2300" b="1">
                <a:solidFill>
                  <a:srgbClr val="0D0D0D"/>
                </a:solidFill>
                <a:latin typeface="Arial" charset="0"/>
                <a:cs typeface="B Nazanin" pitchFamily="2" charset="-78"/>
              </a:rPr>
              <a:t>5- منوهاي فرمان</a:t>
            </a:r>
          </a:p>
        </p:txBody>
      </p:sp>
    </p:spTree>
  </p:cSld>
  <p:clrMapOvr>
    <a:masterClrMapping/>
  </p:clrMapOvr>
  <p:transition>
    <p:fade thruBlk="1"/>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pPr algn="r" rtl="1"/>
            <a:r>
              <a:rPr lang="fa-IR" b="1" i="0" smtClean="0">
                <a:latin typeface="Arial" charset="0"/>
                <a:cs typeface="B Nazanin" pitchFamily="2" charset="-78"/>
              </a:rPr>
              <a:t>آشنایی با نرم افزار </a:t>
            </a:r>
            <a:r>
              <a:rPr lang="en-US" b="1" i="0" smtClean="0">
                <a:latin typeface="Arial" charset="0"/>
                <a:cs typeface="B Nazanin" pitchFamily="2" charset="-78"/>
              </a:rPr>
              <a:t>LINDO</a:t>
            </a:r>
            <a:endParaRPr lang="en-US" smtClean="0">
              <a:cs typeface="B Nazanin" pitchFamily="2" charset="-78"/>
            </a:endParaRPr>
          </a:p>
        </p:txBody>
      </p:sp>
      <p:pic>
        <p:nvPicPr>
          <p:cNvPr id="21507"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0063" y="2357438"/>
            <a:ext cx="8215312" cy="3643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508" name="Rectangle 3"/>
          <p:cNvSpPr>
            <a:spLocks noChangeArrowheads="1"/>
          </p:cNvSpPr>
          <p:nvPr/>
        </p:nvSpPr>
        <p:spPr bwMode="auto">
          <a:xfrm>
            <a:off x="214313" y="1071563"/>
            <a:ext cx="8786812"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rtl="1"/>
            <a:r>
              <a:rPr lang="fa-IR">
                <a:latin typeface="Arial" charset="0"/>
                <a:cs typeface="B Nazanin" pitchFamily="2" charset="-78"/>
              </a:rPr>
              <a:t>قبل از پایان دادن به این مثال، یکی دیگر از ویژگی های لیندو رابررسی می کنیم. از پنجره </a:t>
            </a:r>
            <a:r>
              <a:rPr lang="en-US">
                <a:latin typeface="Arial" charset="0"/>
                <a:cs typeface="B Nazanin" pitchFamily="2" charset="-78"/>
              </a:rPr>
              <a:t>Report</a:t>
            </a:r>
            <a:r>
              <a:rPr lang="fa-IR">
                <a:latin typeface="Arial" charset="0"/>
                <a:cs typeface="B Nazanin" pitchFamily="2" charset="-78"/>
              </a:rPr>
              <a:t>، گزینه </a:t>
            </a:r>
            <a:r>
              <a:rPr lang="en-US">
                <a:latin typeface="Arial" charset="0"/>
                <a:cs typeface="B Nazanin" pitchFamily="2" charset="-78"/>
              </a:rPr>
              <a:t>Picture</a:t>
            </a:r>
            <a:r>
              <a:rPr lang="fa-IR">
                <a:latin typeface="Arial" charset="0"/>
                <a:cs typeface="B Nazanin" pitchFamily="2" charset="-78"/>
              </a:rPr>
              <a:t> را انتخاب کنید.در این هنگام، شکل ترسیمی مدل را مشاهده خواهید کرد.</a:t>
            </a:r>
            <a:endParaRPr lang="en-US">
              <a:cs typeface="B Nazanin" pitchFamily="2" charset="-78"/>
            </a:endParaRPr>
          </a:p>
        </p:txBody>
      </p:sp>
    </p:spTree>
  </p:cSld>
  <p:clrMapOvr>
    <a:masterClrMapping/>
  </p:clrMapOvr>
  <p:transition>
    <p:fade thruBlk="1"/>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noFill/>
        </p:spPr>
        <p:txBody>
          <a:bodyPr/>
          <a:lstStyle/>
          <a:p>
            <a:pPr algn="r" rtl="1" eaLnBrk="1" hangingPunct="1"/>
            <a:r>
              <a:rPr lang="fa-IR" sz="3200" b="1" i="0" smtClean="0">
                <a:latin typeface="Arial" charset="0"/>
                <a:cs typeface="B Nazanin" pitchFamily="2" charset="-78"/>
              </a:rPr>
              <a:t>آشنایی با نرم افزار </a:t>
            </a:r>
            <a:r>
              <a:rPr lang="en-US" sz="3200" b="1" i="0" smtClean="0">
                <a:latin typeface="Arial" charset="0"/>
                <a:cs typeface="B Nazanin" pitchFamily="2" charset="-78"/>
              </a:rPr>
              <a:t>LINDO</a:t>
            </a:r>
          </a:p>
        </p:txBody>
      </p:sp>
      <p:sp>
        <p:nvSpPr>
          <p:cNvPr id="22531" name="Rectangle 6"/>
          <p:cNvSpPr>
            <a:spLocks noChangeArrowheads="1"/>
          </p:cNvSpPr>
          <p:nvPr/>
        </p:nvSpPr>
        <p:spPr bwMode="auto">
          <a:xfrm>
            <a:off x="285750" y="981075"/>
            <a:ext cx="8569325" cy="2500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r" rtl="1"/>
            <a:r>
              <a:rPr lang="fa-IR" sz="2200" b="1">
                <a:solidFill>
                  <a:srgbClr val="0070C0"/>
                </a:solidFill>
                <a:cs typeface="B Nazanin" pitchFamily="2" charset="-78"/>
              </a:rPr>
              <a:t>منوی فرمان ها</a:t>
            </a:r>
          </a:p>
          <a:p>
            <a:pPr algn="r" rtl="1">
              <a:buFont typeface="Arial" charset="0"/>
              <a:buChar char="•"/>
            </a:pPr>
            <a:r>
              <a:rPr lang="fa-IR" sz="2200">
                <a:cs typeface="B Nazanin" pitchFamily="2" charset="-78"/>
              </a:rPr>
              <a:t> </a:t>
            </a:r>
            <a:r>
              <a:rPr lang="fa-IR" sz="2200">
                <a:solidFill>
                  <a:srgbClr val="0070C0"/>
                </a:solidFill>
                <a:cs typeface="B Nazanin" pitchFamily="2" charset="-78"/>
              </a:rPr>
              <a:t>منوی </a:t>
            </a:r>
            <a:r>
              <a:rPr lang="en-US" sz="2200">
                <a:solidFill>
                  <a:srgbClr val="0070C0"/>
                </a:solidFill>
                <a:cs typeface="B Nazanin" pitchFamily="2" charset="-78"/>
              </a:rPr>
              <a:t>File </a:t>
            </a:r>
          </a:p>
          <a:p>
            <a:pPr algn="r" rtl="1"/>
            <a:r>
              <a:rPr lang="fa-IR" sz="2200">
                <a:cs typeface="B Nazanin" pitchFamily="2" charset="-78"/>
              </a:rPr>
              <a:t>منوی فرمان های </a:t>
            </a:r>
            <a:r>
              <a:rPr lang="en-US" sz="2200">
                <a:cs typeface="B Nazanin" pitchFamily="2" charset="-78"/>
              </a:rPr>
              <a:t>File</a:t>
            </a:r>
            <a:r>
              <a:rPr lang="fa-IR" sz="2200">
                <a:cs typeface="B Nazanin" pitchFamily="2" charset="-78"/>
              </a:rPr>
              <a:t>،این امکان را فراهم می کند تا پرونده های مربوط به داده های لیندو،به روش های مختلف اداره شوند.شما می توانید با استفاده ازاین منو،پرونده ها را باز، بسته، ذخیره و چاپ نمایید.به علاوه،عملیات مختلف ومنحصربه فرد ومخصوص لیندو دراین منو وجود دارد. فرمان های منوی </a:t>
            </a:r>
            <a:r>
              <a:rPr lang="en-US" sz="2200">
                <a:cs typeface="B Nazanin" pitchFamily="2" charset="-78"/>
              </a:rPr>
              <a:t>File </a:t>
            </a:r>
            <a:r>
              <a:rPr lang="fa-IR" sz="2200">
                <a:cs typeface="B Nazanin" pitchFamily="2" charset="-78"/>
              </a:rPr>
              <a:t>در ذیل تشریح می گردند:</a:t>
            </a:r>
            <a:endParaRPr lang="en-US" sz="2200">
              <a:cs typeface="B Nazanin" pitchFamily="2" charset="-78"/>
            </a:endParaRPr>
          </a:p>
          <a:p>
            <a:pPr algn="r" rtl="1"/>
            <a:endParaRPr lang="en-US" sz="2200" b="1">
              <a:solidFill>
                <a:srgbClr val="0070C0"/>
              </a:solidFill>
              <a:cs typeface="B Nazanin" pitchFamily="2" charset="-78"/>
            </a:endParaRPr>
          </a:p>
        </p:txBody>
      </p:sp>
      <p:graphicFrame>
        <p:nvGraphicFramePr>
          <p:cNvPr id="5" name="Table 4"/>
          <p:cNvGraphicFramePr>
            <a:graphicFrameLocks noGrp="1"/>
          </p:cNvGraphicFramePr>
          <p:nvPr/>
        </p:nvGraphicFramePr>
        <p:xfrm>
          <a:off x="214313" y="3141663"/>
          <a:ext cx="8643937" cy="3124200"/>
        </p:xfrm>
        <a:graphic>
          <a:graphicData uri="http://schemas.openxmlformats.org/drawingml/2006/table">
            <a:tbl>
              <a:tblPr rtl="1"/>
              <a:tblGrid>
                <a:gridCol w="1323975"/>
                <a:gridCol w="1712912"/>
                <a:gridCol w="5607050"/>
              </a:tblGrid>
              <a:tr h="427038">
                <a:tc>
                  <a:txBody>
                    <a:bodyPr/>
                    <a:lstStyle/>
                    <a:p>
                      <a:pPr marL="0" marR="0" lvl="0" indent="0" algn="r" defTabSz="914400" rtl="1" eaLnBrk="1" fontAlgn="base" latinLnBrk="0" hangingPunct="1">
                        <a:lnSpc>
                          <a:spcPct val="150000"/>
                        </a:lnSpc>
                        <a:spcBef>
                          <a:spcPct val="0"/>
                        </a:spcBef>
                        <a:spcAft>
                          <a:spcPct val="0"/>
                        </a:spcAft>
                        <a:buClrTx/>
                        <a:buSzTx/>
                        <a:buFontTx/>
                        <a:buNone/>
                        <a:tabLst/>
                      </a:pPr>
                      <a:r>
                        <a:rPr kumimoji="0" lang="fa-IR" sz="2000" b="0" i="0" u="none" strike="noStrike" cap="none" normalizeH="0" baseline="0" dirty="0" smtClean="0">
                          <a:ln>
                            <a:noFill/>
                          </a:ln>
                          <a:solidFill>
                            <a:schemeClr val="tx1"/>
                          </a:solidFill>
                          <a:effectLst/>
                          <a:latin typeface="Calibri" pitchFamily="34" charset="0"/>
                          <a:ea typeface="Calibri" pitchFamily="34" charset="0"/>
                          <a:cs typeface="B Nazanin" pitchFamily="2" charset="-78"/>
                        </a:rPr>
                        <a:t>اسم فرمان</a:t>
                      </a:r>
                      <a:endParaRPr kumimoji="0" lang="en-US" sz="2000" b="0" i="0" u="none" strike="noStrike" cap="none" normalizeH="0" baseline="0" dirty="0" smtClean="0">
                        <a:ln>
                          <a:noFill/>
                        </a:ln>
                        <a:solidFill>
                          <a:schemeClr val="tx1"/>
                        </a:solidFill>
                        <a:effectLst/>
                        <a:latin typeface="Calibri" pitchFamily="34" charset="0"/>
                        <a:ea typeface="Calibri" pitchFamily="34" charset="0"/>
                        <a:cs typeface="B Nazanin" pitchFamily="2" charset="-78"/>
                      </a:endParaRPr>
                    </a:p>
                  </a:txBody>
                  <a:tcPr marL="65903" marR="6590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50000"/>
                        </a:lnSpc>
                        <a:spcBef>
                          <a:spcPct val="0"/>
                        </a:spcBef>
                        <a:spcAft>
                          <a:spcPct val="0"/>
                        </a:spcAft>
                        <a:buClrTx/>
                        <a:buSzTx/>
                        <a:buFontTx/>
                        <a:buNone/>
                        <a:tabLst/>
                      </a:pPr>
                      <a:r>
                        <a:rPr kumimoji="0" lang="fa-IR" sz="2000" b="0" i="0" u="none" strike="noStrike" cap="none" normalizeH="0" baseline="0" smtClean="0">
                          <a:ln>
                            <a:noFill/>
                          </a:ln>
                          <a:solidFill>
                            <a:schemeClr val="tx1"/>
                          </a:solidFill>
                          <a:effectLst/>
                          <a:latin typeface="Calibri" pitchFamily="34" charset="0"/>
                          <a:ea typeface="Calibri" pitchFamily="34" charset="0"/>
                          <a:cs typeface="B Nazanin" pitchFamily="2" charset="-78"/>
                        </a:rPr>
                        <a:t>کلید میان بر فرمان</a:t>
                      </a:r>
                      <a:endParaRPr kumimoji="0" lang="en-US" sz="2000" b="0" i="0" u="none" strike="noStrike" cap="none" normalizeH="0" baseline="0" smtClean="0">
                        <a:ln>
                          <a:noFill/>
                        </a:ln>
                        <a:solidFill>
                          <a:schemeClr val="tx1"/>
                        </a:solidFill>
                        <a:effectLst/>
                        <a:latin typeface="Calibri" pitchFamily="34" charset="0"/>
                        <a:ea typeface="Calibri" pitchFamily="34" charset="0"/>
                        <a:cs typeface="B Nazanin" pitchFamily="2" charset="-78"/>
                      </a:endParaRPr>
                    </a:p>
                  </a:txBody>
                  <a:tcPr marL="65903" marR="6590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50000"/>
                        </a:lnSpc>
                        <a:spcBef>
                          <a:spcPct val="0"/>
                        </a:spcBef>
                        <a:spcAft>
                          <a:spcPct val="0"/>
                        </a:spcAft>
                        <a:buClrTx/>
                        <a:buSzTx/>
                        <a:buFontTx/>
                        <a:buNone/>
                        <a:tabLst/>
                      </a:pPr>
                      <a:r>
                        <a:rPr kumimoji="0" lang="fa-IR" sz="2000" b="0" i="0" u="none" strike="noStrike" cap="none" normalizeH="0" baseline="0" dirty="0" smtClean="0">
                          <a:ln>
                            <a:noFill/>
                          </a:ln>
                          <a:solidFill>
                            <a:schemeClr val="tx1"/>
                          </a:solidFill>
                          <a:effectLst/>
                          <a:latin typeface="Calibri" pitchFamily="34" charset="0"/>
                          <a:ea typeface="Calibri" pitchFamily="34" charset="0"/>
                          <a:cs typeface="B Nazanin" pitchFamily="2" charset="-78"/>
                        </a:rPr>
                        <a:t>                               توضیح</a:t>
                      </a:r>
                      <a:endParaRPr kumimoji="0" lang="en-US" sz="2000" b="0" i="0" u="none" strike="noStrike" cap="none" normalizeH="0" baseline="0" dirty="0" smtClean="0">
                        <a:ln>
                          <a:noFill/>
                        </a:ln>
                        <a:solidFill>
                          <a:schemeClr val="tx1"/>
                        </a:solidFill>
                        <a:effectLst/>
                        <a:latin typeface="Calibri" pitchFamily="34" charset="0"/>
                        <a:ea typeface="Calibri" pitchFamily="34" charset="0"/>
                        <a:cs typeface="B Nazanin" pitchFamily="2" charset="-78"/>
                      </a:endParaRPr>
                    </a:p>
                  </a:txBody>
                  <a:tcPr marL="65903" marR="6590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27038">
                <a:tc>
                  <a:txBody>
                    <a:bodyPr/>
                    <a:lstStyle/>
                    <a:p>
                      <a:pPr marL="0" marR="0" lvl="0" indent="0" algn="r" defTabSz="914400" rtl="1" eaLnBrk="1" fontAlgn="base" latinLnBrk="0" hangingPunct="1">
                        <a:lnSpc>
                          <a:spcPct val="15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ea typeface="Calibri" pitchFamily="34" charset="0"/>
                          <a:cs typeface="B Nazanin" pitchFamily="2" charset="-78"/>
                        </a:rPr>
                        <a:t>New    </a:t>
                      </a:r>
                      <a:endParaRPr kumimoji="0" lang="en-US" sz="2000" b="0" i="0" u="none" strike="noStrike" cap="none" normalizeH="0" baseline="0" smtClean="0">
                        <a:ln>
                          <a:noFill/>
                        </a:ln>
                        <a:solidFill>
                          <a:schemeClr val="tx1"/>
                        </a:solidFill>
                        <a:effectLst/>
                        <a:latin typeface="Calibri" pitchFamily="34" charset="0"/>
                        <a:ea typeface="Calibri" pitchFamily="34" charset="0"/>
                        <a:cs typeface="B Nazanin" pitchFamily="2" charset="-78"/>
                      </a:endParaRPr>
                    </a:p>
                  </a:txBody>
                  <a:tcPr marL="65903" marR="6590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5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ea typeface="Calibri" pitchFamily="34" charset="0"/>
                          <a:cs typeface="B Nazanin" pitchFamily="2" charset="-78"/>
                        </a:rPr>
                        <a:t>F2</a:t>
                      </a:r>
                      <a:endParaRPr kumimoji="0" lang="en-US" sz="2000" b="0" i="0" u="none" strike="noStrike" cap="none" normalizeH="0" baseline="0" smtClean="0">
                        <a:ln>
                          <a:noFill/>
                        </a:ln>
                        <a:solidFill>
                          <a:schemeClr val="tx1"/>
                        </a:solidFill>
                        <a:effectLst/>
                        <a:latin typeface="Calibri" pitchFamily="34" charset="0"/>
                        <a:ea typeface="Calibri" pitchFamily="34" charset="0"/>
                        <a:cs typeface="B Nazanin" pitchFamily="2" charset="-78"/>
                      </a:endParaRPr>
                    </a:p>
                  </a:txBody>
                  <a:tcPr marL="65903" marR="6590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50000"/>
                        </a:lnSpc>
                        <a:spcBef>
                          <a:spcPct val="0"/>
                        </a:spcBef>
                        <a:spcAft>
                          <a:spcPct val="0"/>
                        </a:spcAft>
                        <a:buClrTx/>
                        <a:buSzTx/>
                        <a:buFontTx/>
                        <a:buNone/>
                        <a:tabLst/>
                      </a:pPr>
                      <a:r>
                        <a:rPr kumimoji="0" lang="fa-IR" sz="2000" b="0" i="0" u="none" strike="noStrike" cap="none" normalizeH="0" baseline="0" smtClean="0">
                          <a:ln>
                            <a:noFill/>
                          </a:ln>
                          <a:solidFill>
                            <a:schemeClr val="tx1"/>
                          </a:solidFill>
                          <a:effectLst/>
                          <a:latin typeface="Calibri" pitchFamily="34" charset="0"/>
                          <a:ea typeface="Calibri" pitchFamily="34" charset="0"/>
                          <a:cs typeface="B Nazanin" pitchFamily="2" charset="-78"/>
                        </a:rPr>
                        <a:t>پنجره جدیدی برای وارد کردن داده ها ایجاد می کند.</a:t>
                      </a:r>
                      <a:endParaRPr kumimoji="0" lang="en-US" sz="2000" b="0" i="0" u="none" strike="noStrike" cap="none" normalizeH="0" baseline="0" smtClean="0">
                        <a:ln>
                          <a:noFill/>
                        </a:ln>
                        <a:solidFill>
                          <a:schemeClr val="tx1"/>
                        </a:solidFill>
                        <a:effectLst/>
                        <a:latin typeface="Calibri" pitchFamily="34" charset="0"/>
                        <a:ea typeface="Calibri" pitchFamily="34" charset="0"/>
                        <a:cs typeface="B Nazanin" pitchFamily="2" charset="-78"/>
                      </a:endParaRPr>
                    </a:p>
                  </a:txBody>
                  <a:tcPr marL="65903" marR="6590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295400">
                <a:tc>
                  <a:txBody>
                    <a:bodyPr/>
                    <a:lstStyle/>
                    <a:p>
                      <a:pPr marL="0" marR="0" lvl="0" indent="0" algn="ctr" defTabSz="914400" rtl="1" eaLnBrk="1" fontAlgn="base" latinLnBrk="0" hangingPunct="1">
                        <a:lnSpc>
                          <a:spcPct val="15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ea typeface="Calibri" pitchFamily="34" charset="0"/>
                          <a:cs typeface="B Nazanin" pitchFamily="2" charset="-78"/>
                        </a:rPr>
                        <a:t>Open</a:t>
                      </a:r>
                      <a:endParaRPr kumimoji="0" lang="en-US" sz="2000" b="0" i="0" u="none" strike="noStrike" cap="none" normalizeH="0" baseline="0" smtClean="0">
                        <a:ln>
                          <a:noFill/>
                        </a:ln>
                        <a:solidFill>
                          <a:schemeClr val="tx1"/>
                        </a:solidFill>
                        <a:effectLst/>
                        <a:latin typeface="Calibri" pitchFamily="34" charset="0"/>
                        <a:ea typeface="Calibri" pitchFamily="34" charset="0"/>
                        <a:cs typeface="B Nazanin" pitchFamily="2" charset="-78"/>
                      </a:endParaRPr>
                    </a:p>
                  </a:txBody>
                  <a:tcPr marL="65903" marR="6590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5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ea typeface="Calibri" pitchFamily="34" charset="0"/>
                          <a:cs typeface="B Nazanin" pitchFamily="2" charset="-78"/>
                        </a:rPr>
                        <a:t>F3</a:t>
                      </a:r>
                      <a:endParaRPr kumimoji="0" lang="en-US" sz="2000" b="0" i="0" u="none" strike="noStrike" cap="none" normalizeH="0" baseline="0" smtClean="0">
                        <a:ln>
                          <a:noFill/>
                        </a:ln>
                        <a:solidFill>
                          <a:schemeClr val="tx1"/>
                        </a:solidFill>
                        <a:effectLst/>
                        <a:latin typeface="Calibri" pitchFamily="34" charset="0"/>
                        <a:ea typeface="Calibri" pitchFamily="34" charset="0"/>
                        <a:cs typeface="B Nazanin" pitchFamily="2" charset="-78"/>
                      </a:endParaRPr>
                    </a:p>
                  </a:txBody>
                  <a:tcPr marL="65903" marR="6590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50000"/>
                        </a:lnSpc>
                        <a:spcBef>
                          <a:spcPct val="0"/>
                        </a:spcBef>
                        <a:spcAft>
                          <a:spcPct val="0"/>
                        </a:spcAft>
                        <a:buClrTx/>
                        <a:buSzTx/>
                        <a:buFontTx/>
                        <a:buNone/>
                        <a:tabLst/>
                      </a:pPr>
                      <a:r>
                        <a:rPr kumimoji="0" lang="fa-IR" sz="2000" b="0" i="0" u="none" strike="noStrike" cap="none" normalizeH="0" baseline="0" dirty="0" smtClean="0">
                          <a:ln>
                            <a:noFill/>
                          </a:ln>
                          <a:solidFill>
                            <a:schemeClr val="tx1"/>
                          </a:solidFill>
                          <a:effectLst/>
                          <a:latin typeface="Calibri" pitchFamily="34" charset="0"/>
                          <a:ea typeface="Calibri" pitchFamily="34" charset="0"/>
                          <a:cs typeface="B Nazanin" pitchFamily="2" charset="-78"/>
                        </a:rPr>
                        <a:t>پرونده موجودرابازمی کند.ازطریق جعبه های محاوره ای می توانید درمکان های مختلف،پرونده را از میان انواع پرونده ها انتخاب کنید.</a:t>
                      </a:r>
                      <a:endParaRPr kumimoji="0" lang="en-US" sz="2000" b="0" i="0" u="none" strike="noStrike" cap="none" normalizeH="0" baseline="0" dirty="0" smtClean="0">
                        <a:ln>
                          <a:noFill/>
                        </a:ln>
                        <a:solidFill>
                          <a:schemeClr val="tx1"/>
                        </a:solidFill>
                        <a:effectLst/>
                        <a:latin typeface="Calibri" pitchFamily="34" charset="0"/>
                        <a:ea typeface="Calibri" pitchFamily="34" charset="0"/>
                        <a:cs typeface="B Nazanin" pitchFamily="2" charset="-78"/>
                      </a:endParaRPr>
                    </a:p>
                  </a:txBody>
                  <a:tcPr marL="65903" marR="6590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852488">
                <a:tc>
                  <a:txBody>
                    <a:bodyPr/>
                    <a:lstStyle/>
                    <a:p>
                      <a:pPr marL="0" marR="0" lvl="0" indent="0" algn="r" defTabSz="914400" rtl="1" eaLnBrk="1" fontAlgn="base" latinLnBrk="0" hangingPunct="1">
                        <a:lnSpc>
                          <a:spcPct val="15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ea typeface="Calibri" pitchFamily="34" charset="0"/>
                          <a:cs typeface="B Nazanin" pitchFamily="2" charset="-78"/>
                        </a:rPr>
                        <a:t>View    </a:t>
                      </a:r>
                      <a:endParaRPr kumimoji="0" lang="en-US" sz="2000" b="0" i="0" u="none" strike="noStrike" cap="none" normalizeH="0" baseline="0" smtClean="0">
                        <a:ln>
                          <a:noFill/>
                        </a:ln>
                        <a:solidFill>
                          <a:schemeClr val="tx1"/>
                        </a:solidFill>
                        <a:effectLst/>
                        <a:latin typeface="Calibri" pitchFamily="34" charset="0"/>
                        <a:ea typeface="Calibri" pitchFamily="34" charset="0"/>
                        <a:cs typeface="B Nazanin" pitchFamily="2" charset="-78"/>
                      </a:endParaRPr>
                    </a:p>
                  </a:txBody>
                  <a:tcPr marL="65903" marR="6590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5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ea typeface="Calibri" pitchFamily="34" charset="0"/>
                          <a:cs typeface="B Nazanin" pitchFamily="2" charset="-78"/>
                        </a:rPr>
                        <a:t>F4</a:t>
                      </a:r>
                      <a:endParaRPr kumimoji="0" lang="en-US" sz="2000" b="0" i="0" u="none" strike="noStrike" cap="none" normalizeH="0" baseline="0" smtClean="0">
                        <a:ln>
                          <a:noFill/>
                        </a:ln>
                        <a:solidFill>
                          <a:schemeClr val="tx1"/>
                        </a:solidFill>
                        <a:effectLst/>
                        <a:latin typeface="Calibri" pitchFamily="34" charset="0"/>
                        <a:ea typeface="Calibri" pitchFamily="34" charset="0"/>
                        <a:cs typeface="B Nazanin" pitchFamily="2" charset="-78"/>
                      </a:endParaRPr>
                    </a:p>
                  </a:txBody>
                  <a:tcPr marL="65903" marR="6590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50000"/>
                        </a:lnSpc>
                        <a:spcBef>
                          <a:spcPct val="0"/>
                        </a:spcBef>
                        <a:spcAft>
                          <a:spcPct val="0"/>
                        </a:spcAft>
                        <a:buClrTx/>
                        <a:buSzTx/>
                        <a:buFontTx/>
                        <a:buNone/>
                        <a:tabLst/>
                      </a:pPr>
                      <a:r>
                        <a:rPr kumimoji="0" lang="fa-IR" sz="2000" b="0" i="0" u="none" strike="noStrike" cap="none" normalizeH="0" baseline="0" dirty="0" smtClean="0">
                          <a:ln>
                            <a:noFill/>
                          </a:ln>
                          <a:solidFill>
                            <a:schemeClr val="tx1"/>
                          </a:solidFill>
                          <a:effectLst/>
                          <a:latin typeface="Calibri" pitchFamily="34" charset="0"/>
                          <a:ea typeface="Calibri" pitchFamily="34" charset="0"/>
                          <a:cs typeface="B Nazanin" pitchFamily="2" charset="-78"/>
                        </a:rPr>
                        <a:t>پرونده موجود را فقط برای دیدن باز می کند. در این فرمان امکان تغییر در پرونده وجود ندارد.</a:t>
                      </a:r>
                      <a:endParaRPr kumimoji="0" lang="en-US" sz="2000" b="0" i="0" u="none" strike="noStrike" cap="none" normalizeH="0" baseline="0" dirty="0" smtClean="0">
                        <a:ln>
                          <a:noFill/>
                        </a:ln>
                        <a:solidFill>
                          <a:schemeClr val="tx1"/>
                        </a:solidFill>
                        <a:effectLst/>
                        <a:latin typeface="Calibri" pitchFamily="34" charset="0"/>
                        <a:ea typeface="Calibri" pitchFamily="34" charset="0"/>
                        <a:cs typeface="B Nazanin" pitchFamily="2" charset="-78"/>
                      </a:endParaRPr>
                    </a:p>
                  </a:txBody>
                  <a:tcPr marL="65903" marR="6590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p:fade thruBlk="1"/>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noFill/>
        </p:spPr>
        <p:txBody>
          <a:bodyPr/>
          <a:lstStyle/>
          <a:p>
            <a:pPr algn="r" rtl="1" eaLnBrk="1" hangingPunct="1"/>
            <a:r>
              <a:rPr lang="fa-IR" sz="3200" b="1" i="0" smtClean="0">
                <a:latin typeface="Arial" charset="0"/>
                <a:cs typeface="B Nazanin" pitchFamily="2" charset="-78"/>
              </a:rPr>
              <a:t>آشنایی با نرم افزار </a:t>
            </a:r>
            <a:r>
              <a:rPr lang="en-US" sz="3200" b="1" i="0" smtClean="0">
                <a:latin typeface="Arial" charset="0"/>
                <a:cs typeface="B Nazanin" pitchFamily="2" charset="-78"/>
              </a:rPr>
              <a:t>LINDO</a:t>
            </a:r>
          </a:p>
        </p:txBody>
      </p:sp>
      <p:graphicFrame>
        <p:nvGraphicFramePr>
          <p:cNvPr id="32786" name="Group 18"/>
          <p:cNvGraphicFramePr>
            <a:graphicFrameLocks noGrp="1"/>
          </p:cNvGraphicFramePr>
          <p:nvPr/>
        </p:nvGraphicFramePr>
        <p:xfrm>
          <a:off x="142875" y="1143000"/>
          <a:ext cx="8786813" cy="5211763"/>
        </p:xfrm>
        <a:graphic>
          <a:graphicData uri="http://schemas.openxmlformats.org/drawingml/2006/table">
            <a:tbl>
              <a:tblPr rtl="1"/>
              <a:tblGrid>
                <a:gridCol w="1346200"/>
                <a:gridCol w="1741488"/>
                <a:gridCol w="5699125"/>
              </a:tblGrid>
              <a:tr h="4343083">
                <a:tc>
                  <a:txBody>
                    <a:bodyPr/>
                    <a:lstStyle/>
                    <a:p>
                      <a:pPr marL="0" marR="0" lvl="0" indent="0" algn="r" defTabSz="914400" rtl="1" eaLnBrk="1" fontAlgn="base" latinLnBrk="0" hangingPunct="1">
                        <a:lnSpc>
                          <a:spcPct val="150000"/>
                        </a:lnSpc>
                        <a:spcBef>
                          <a:spcPct val="0"/>
                        </a:spcBef>
                        <a:spcAft>
                          <a:spcPct val="0"/>
                        </a:spcAft>
                        <a:buClrTx/>
                        <a:buSzTx/>
                        <a:buFontTx/>
                        <a:buNone/>
                        <a:tabLst/>
                      </a:pPr>
                      <a:r>
                        <a:rPr kumimoji="0" lang="en-US" sz="1900" b="0" i="0" u="none" strike="noStrike" cap="none" normalizeH="0" baseline="0" dirty="0" smtClean="0">
                          <a:ln>
                            <a:noFill/>
                          </a:ln>
                          <a:solidFill>
                            <a:schemeClr val="tx1"/>
                          </a:solidFill>
                          <a:effectLst/>
                          <a:latin typeface="Arial" charset="0"/>
                          <a:ea typeface="Calibri" pitchFamily="34" charset="0"/>
                          <a:cs typeface="B Nazanin" pitchFamily="2" charset="-78"/>
                        </a:rPr>
                        <a:t>Save   </a:t>
                      </a:r>
                      <a:endParaRPr kumimoji="0" lang="en-US" sz="1900" b="0" i="0" u="none" strike="noStrike" cap="none" normalizeH="0" baseline="0" dirty="0" smtClean="0">
                        <a:ln>
                          <a:noFill/>
                        </a:ln>
                        <a:solidFill>
                          <a:schemeClr val="tx1"/>
                        </a:solidFill>
                        <a:effectLst/>
                        <a:latin typeface="Calibri" pitchFamily="34" charset="0"/>
                        <a:ea typeface="Calibri" pitchFamily="34" charset="0"/>
                        <a:cs typeface="B Nazanin" pitchFamily="2" charset="-78"/>
                      </a:endParaRPr>
                    </a:p>
                  </a:txBody>
                  <a:tcPr marL="65903" marR="6590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50000"/>
                        </a:lnSpc>
                        <a:spcBef>
                          <a:spcPct val="0"/>
                        </a:spcBef>
                        <a:spcAft>
                          <a:spcPct val="0"/>
                        </a:spcAft>
                        <a:buClrTx/>
                        <a:buSzTx/>
                        <a:buFontTx/>
                        <a:buNone/>
                        <a:tabLst/>
                      </a:pPr>
                      <a:r>
                        <a:rPr kumimoji="0" lang="en-US" sz="1900" b="0" i="0" u="none" strike="noStrike" cap="none" normalizeH="0" baseline="0" smtClean="0">
                          <a:ln>
                            <a:noFill/>
                          </a:ln>
                          <a:solidFill>
                            <a:schemeClr val="tx1"/>
                          </a:solidFill>
                          <a:effectLst/>
                          <a:latin typeface="Arial" charset="0"/>
                          <a:ea typeface="Calibri" pitchFamily="34" charset="0"/>
                          <a:cs typeface="B Nazanin" pitchFamily="2" charset="-78"/>
                        </a:rPr>
                        <a:t>F5</a:t>
                      </a:r>
                      <a:endParaRPr kumimoji="0" lang="en-US" sz="1900" b="0" i="0" u="none" strike="noStrike" cap="none" normalizeH="0" baseline="0" smtClean="0">
                        <a:ln>
                          <a:noFill/>
                        </a:ln>
                        <a:solidFill>
                          <a:schemeClr val="tx1"/>
                        </a:solidFill>
                        <a:effectLst/>
                        <a:latin typeface="Calibri" pitchFamily="34" charset="0"/>
                        <a:ea typeface="Calibri" pitchFamily="34" charset="0"/>
                        <a:cs typeface="B Nazanin" pitchFamily="2" charset="-78"/>
                      </a:endParaRPr>
                    </a:p>
                  </a:txBody>
                  <a:tcPr marL="65903" marR="6590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50000"/>
                        </a:lnSpc>
                        <a:spcBef>
                          <a:spcPct val="0"/>
                        </a:spcBef>
                        <a:spcAft>
                          <a:spcPct val="0"/>
                        </a:spcAft>
                        <a:buClrTx/>
                        <a:buSzTx/>
                        <a:buFontTx/>
                        <a:buNone/>
                        <a:tabLst/>
                      </a:pPr>
                      <a:r>
                        <a:rPr kumimoji="0" lang="fa-IR" sz="1900" b="0" i="0" u="none" strike="noStrike" cap="none" normalizeH="0" baseline="0" dirty="0" smtClean="0">
                          <a:ln>
                            <a:noFill/>
                          </a:ln>
                          <a:solidFill>
                            <a:schemeClr val="tx1"/>
                          </a:solidFill>
                          <a:effectLst/>
                          <a:latin typeface="Calibri" pitchFamily="34" charset="0"/>
                          <a:ea typeface="Calibri" pitchFamily="34" charset="0"/>
                          <a:cs typeface="B Nazanin" pitchFamily="2" charset="-78"/>
                        </a:rPr>
                        <a:t>پنجره فعال را ذخیره می کند.می توانید داده های ورودی(یک مدل)،</a:t>
                      </a:r>
                      <a:endParaRPr kumimoji="0" lang="en-US" sz="1900" b="0" i="0" u="none" strike="noStrike" cap="none" normalizeH="0" baseline="0" dirty="0" smtClean="0">
                        <a:ln>
                          <a:noFill/>
                        </a:ln>
                        <a:solidFill>
                          <a:schemeClr val="tx1"/>
                        </a:solidFill>
                        <a:effectLst/>
                        <a:latin typeface="Calibri" pitchFamily="34" charset="0"/>
                        <a:ea typeface="Calibri" pitchFamily="34" charset="0"/>
                        <a:cs typeface="B Nazanin" pitchFamily="2" charset="-78"/>
                      </a:endParaRPr>
                    </a:p>
                    <a:p>
                      <a:pPr marL="0" marR="0" lvl="0" indent="0" algn="r" defTabSz="914400" rtl="1" eaLnBrk="1" fontAlgn="base" latinLnBrk="0" hangingPunct="1">
                        <a:lnSpc>
                          <a:spcPct val="150000"/>
                        </a:lnSpc>
                        <a:spcBef>
                          <a:spcPct val="0"/>
                        </a:spcBef>
                        <a:spcAft>
                          <a:spcPct val="0"/>
                        </a:spcAft>
                        <a:buClrTx/>
                        <a:buSzTx/>
                        <a:buFontTx/>
                        <a:buNone/>
                        <a:tabLst/>
                      </a:pPr>
                      <a:r>
                        <a:rPr kumimoji="0" lang="fa-IR" sz="1900" b="0" i="0" u="none" strike="noStrike" cap="none" normalizeH="0" baseline="0" dirty="0" smtClean="0">
                          <a:ln>
                            <a:noFill/>
                          </a:ln>
                          <a:solidFill>
                            <a:schemeClr val="tx1"/>
                          </a:solidFill>
                          <a:effectLst/>
                          <a:latin typeface="Calibri" pitchFamily="34" charset="0"/>
                          <a:ea typeface="Calibri" pitchFamily="34" charset="0"/>
                          <a:cs typeface="B Nazanin" pitchFamily="2" charset="-78"/>
                        </a:rPr>
                        <a:t>یک پنجره گزارش یا یک پنجره فرمان را ذخیره کنید. داده ها</a:t>
                      </a:r>
                      <a:endParaRPr kumimoji="0" lang="en-US" sz="1900" b="0" i="0" u="none" strike="noStrike" cap="none" normalizeH="0" baseline="0" dirty="0" smtClean="0">
                        <a:ln>
                          <a:noFill/>
                        </a:ln>
                        <a:solidFill>
                          <a:schemeClr val="tx1"/>
                        </a:solidFill>
                        <a:effectLst/>
                        <a:latin typeface="Calibri" pitchFamily="34" charset="0"/>
                        <a:ea typeface="Calibri" pitchFamily="34" charset="0"/>
                        <a:cs typeface="B Nazanin" pitchFamily="2" charset="-78"/>
                      </a:endParaRPr>
                    </a:p>
                    <a:p>
                      <a:pPr marL="0" marR="0" lvl="0" indent="0" algn="r" defTabSz="914400" rtl="1" eaLnBrk="1" fontAlgn="base" latinLnBrk="0" hangingPunct="1">
                        <a:lnSpc>
                          <a:spcPct val="150000"/>
                        </a:lnSpc>
                        <a:spcBef>
                          <a:spcPct val="0"/>
                        </a:spcBef>
                        <a:spcAft>
                          <a:spcPct val="0"/>
                        </a:spcAft>
                        <a:buClrTx/>
                        <a:buSzTx/>
                        <a:buFontTx/>
                        <a:buNone/>
                        <a:tabLst/>
                      </a:pPr>
                      <a:r>
                        <a:rPr kumimoji="0" lang="fa-IR" sz="1900" b="0" i="0" u="none" strike="noStrike" cap="none" normalizeH="0" baseline="0" dirty="0" smtClean="0">
                          <a:ln>
                            <a:noFill/>
                          </a:ln>
                          <a:solidFill>
                            <a:schemeClr val="tx1"/>
                          </a:solidFill>
                          <a:effectLst/>
                          <a:latin typeface="Calibri" pitchFamily="34" charset="0"/>
                          <a:ea typeface="Calibri" pitchFamily="34" charset="0"/>
                          <a:cs typeface="B Nazanin" pitchFamily="2" charset="-78"/>
                        </a:rPr>
                        <a:t>می توانند به صورت ساختارهای ذیل ذخیره شوند:</a:t>
                      </a:r>
                      <a:endParaRPr kumimoji="0" lang="en-US" sz="1900" b="0" i="0" u="none" strike="noStrike" cap="none" normalizeH="0" baseline="0" dirty="0" smtClean="0">
                        <a:ln>
                          <a:noFill/>
                        </a:ln>
                        <a:solidFill>
                          <a:schemeClr val="tx1"/>
                        </a:solidFill>
                        <a:effectLst/>
                        <a:latin typeface="Calibri" pitchFamily="34" charset="0"/>
                        <a:ea typeface="Calibri" pitchFamily="34" charset="0"/>
                        <a:cs typeface="B Nazanin" pitchFamily="2" charset="-78"/>
                      </a:endParaRPr>
                    </a:p>
                    <a:p>
                      <a:pPr marL="0" marR="0" lvl="0" indent="0" algn="r" defTabSz="914400" rtl="1" eaLnBrk="1" fontAlgn="base" latinLnBrk="0" hangingPunct="1">
                        <a:lnSpc>
                          <a:spcPct val="150000"/>
                        </a:lnSpc>
                        <a:spcBef>
                          <a:spcPct val="0"/>
                        </a:spcBef>
                        <a:spcAft>
                          <a:spcPct val="0"/>
                        </a:spcAft>
                        <a:buClrTx/>
                        <a:buSzTx/>
                        <a:buFontTx/>
                        <a:buNone/>
                        <a:tabLst/>
                      </a:pPr>
                      <a:r>
                        <a:rPr kumimoji="0" lang="en-US" sz="1900" b="0" i="0" u="none" strike="noStrike" cap="none" normalizeH="0" baseline="0" dirty="0" smtClean="0">
                          <a:ln>
                            <a:noFill/>
                          </a:ln>
                          <a:solidFill>
                            <a:schemeClr val="tx1"/>
                          </a:solidFill>
                          <a:effectLst/>
                          <a:latin typeface="Arial" charset="0"/>
                          <a:ea typeface="Calibri" pitchFamily="34" charset="0"/>
                          <a:cs typeface="B Nazanin" pitchFamily="2" charset="-78"/>
                        </a:rPr>
                        <a:t>*.LTX</a:t>
                      </a:r>
                      <a:r>
                        <a:rPr kumimoji="0" lang="fa-IR" sz="1900" b="0" i="0" u="none" strike="noStrike" cap="none" normalizeH="0" baseline="0" dirty="0" smtClean="0">
                          <a:ln>
                            <a:noFill/>
                          </a:ln>
                          <a:solidFill>
                            <a:schemeClr val="tx1"/>
                          </a:solidFill>
                          <a:effectLst/>
                          <a:latin typeface="Calibri" pitchFamily="34" charset="0"/>
                          <a:ea typeface="Calibri" pitchFamily="34" charset="0"/>
                          <a:cs typeface="B Nazanin" pitchFamily="2" charset="-78"/>
                        </a:rPr>
                        <a:t> یک ساختار نوشتاری که می تواند با استفاده ازیک برنامه پردازشگرمتنی، ویرایش شود.</a:t>
                      </a:r>
                      <a:endParaRPr kumimoji="0" lang="en-US" sz="1900" b="0" i="0" u="none" strike="noStrike" cap="none" normalizeH="0" baseline="0" dirty="0" smtClean="0">
                        <a:ln>
                          <a:noFill/>
                        </a:ln>
                        <a:solidFill>
                          <a:schemeClr val="tx1"/>
                        </a:solidFill>
                        <a:effectLst/>
                        <a:latin typeface="Calibri" pitchFamily="34" charset="0"/>
                        <a:ea typeface="Calibri" pitchFamily="34" charset="0"/>
                        <a:cs typeface="B Nazanin" pitchFamily="2" charset="-78"/>
                      </a:endParaRPr>
                    </a:p>
                    <a:p>
                      <a:pPr marL="0" marR="0" lvl="0" indent="0" algn="r" defTabSz="914400" rtl="1" eaLnBrk="1" fontAlgn="base" latinLnBrk="0" hangingPunct="1">
                        <a:lnSpc>
                          <a:spcPct val="150000"/>
                        </a:lnSpc>
                        <a:spcBef>
                          <a:spcPct val="0"/>
                        </a:spcBef>
                        <a:spcAft>
                          <a:spcPct val="0"/>
                        </a:spcAft>
                        <a:buClrTx/>
                        <a:buSzTx/>
                        <a:buFontTx/>
                        <a:buNone/>
                        <a:tabLst/>
                      </a:pPr>
                      <a:r>
                        <a:rPr kumimoji="0" lang="en-US" sz="1900" b="0" i="0" u="none" strike="noStrike" cap="none" normalizeH="0" baseline="0" dirty="0" smtClean="0">
                          <a:ln>
                            <a:noFill/>
                          </a:ln>
                          <a:solidFill>
                            <a:schemeClr val="tx1"/>
                          </a:solidFill>
                          <a:effectLst/>
                          <a:latin typeface="Arial" charset="0"/>
                          <a:ea typeface="Calibri" pitchFamily="34" charset="0"/>
                          <a:cs typeface="B Nazanin" pitchFamily="2" charset="-78"/>
                        </a:rPr>
                        <a:t>*.LPK</a:t>
                      </a:r>
                      <a:r>
                        <a:rPr kumimoji="0" lang="fa-IR" sz="1900" b="0" i="0" u="none" strike="noStrike" cap="none" normalizeH="0" baseline="0" dirty="0" smtClean="0">
                          <a:ln>
                            <a:noFill/>
                          </a:ln>
                          <a:solidFill>
                            <a:schemeClr val="tx1"/>
                          </a:solidFill>
                          <a:effectLst/>
                          <a:latin typeface="Calibri" pitchFamily="34" charset="0"/>
                          <a:ea typeface="Calibri" pitchFamily="34" charset="0"/>
                          <a:cs typeface="B Nazanin" pitchFamily="2" charset="-78"/>
                        </a:rPr>
                        <a:t> برای ذخیره مدل های ترجمه شده به صورت فشرده بدون ساختار و یا توضیح اضافی.</a:t>
                      </a:r>
                      <a:endParaRPr kumimoji="0" lang="en-US" sz="1900" b="0" i="0" u="none" strike="noStrike" cap="none" normalizeH="0" baseline="0" dirty="0" smtClean="0">
                        <a:ln>
                          <a:noFill/>
                        </a:ln>
                        <a:solidFill>
                          <a:schemeClr val="tx1"/>
                        </a:solidFill>
                        <a:effectLst/>
                        <a:latin typeface="Calibri" pitchFamily="34" charset="0"/>
                        <a:ea typeface="Calibri" pitchFamily="34" charset="0"/>
                        <a:cs typeface="B Nazanin" pitchFamily="2" charset="-78"/>
                      </a:endParaRPr>
                    </a:p>
                    <a:p>
                      <a:pPr marL="0" marR="0" lvl="0" indent="0" algn="r" defTabSz="914400" rtl="1" eaLnBrk="1" fontAlgn="base" latinLnBrk="0" hangingPunct="1">
                        <a:lnSpc>
                          <a:spcPct val="150000"/>
                        </a:lnSpc>
                        <a:spcBef>
                          <a:spcPct val="0"/>
                        </a:spcBef>
                        <a:spcAft>
                          <a:spcPct val="0"/>
                        </a:spcAft>
                        <a:buClrTx/>
                        <a:buSzTx/>
                        <a:buFontTx/>
                        <a:buNone/>
                        <a:tabLst/>
                      </a:pPr>
                      <a:r>
                        <a:rPr kumimoji="0" lang="en-US" sz="1900" b="0" i="0" u="none" strike="noStrike" cap="none" normalizeH="0" baseline="0" dirty="0" smtClean="0">
                          <a:ln>
                            <a:noFill/>
                          </a:ln>
                          <a:solidFill>
                            <a:schemeClr val="tx1"/>
                          </a:solidFill>
                          <a:effectLst/>
                          <a:latin typeface="Arial" charset="0"/>
                          <a:ea typeface="Calibri" pitchFamily="34" charset="0"/>
                          <a:cs typeface="B Nazanin" pitchFamily="2" charset="-78"/>
                        </a:rPr>
                        <a:t>*.MPS</a:t>
                      </a:r>
                      <a:r>
                        <a:rPr kumimoji="0" lang="fa-IR" sz="1900" b="0" i="0" u="none" strike="noStrike" cap="none" normalizeH="0" baseline="0" dirty="0" smtClean="0">
                          <a:ln>
                            <a:noFill/>
                          </a:ln>
                          <a:solidFill>
                            <a:schemeClr val="tx1"/>
                          </a:solidFill>
                          <a:effectLst/>
                          <a:latin typeface="Calibri" pitchFamily="34" charset="0"/>
                          <a:ea typeface="Calibri" pitchFamily="34" charset="0"/>
                          <a:cs typeface="B Nazanin" pitchFamily="2" charset="-78"/>
                        </a:rPr>
                        <a:t> ساختاراستاندارد مستقل از ماشین، برای ایجاد امکان انتقال مسائل برنامه ریزی خطی بین لیندو وسایرنرم افزارهای برنامه ریزی خطی.</a:t>
                      </a:r>
                      <a:endParaRPr kumimoji="0" lang="en-US" sz="1900" b="0" i="0" u="none" strike="noStrike" cap="none" normalizeH="0" baseline="0" dirty="0" smtClean="0">
                        <a:ln>
                          <a:noFill/>
                        </a:ln>
                        <a:solidFill>
                          <a:schemeClr val="tx1"/>
                        </a:solidFill>
                        <a:effectLst/>
                        <a:latin typeface="Calibri" pitchFamily="34" charset="0"/>
                        <a:ea typeface="Calibri" pitchFamily="34" charset="0"/>
                        <a:cs typeface="B Nazanin" pitchFamily="2" charset="-78"/>
                      </a:endParaRPr>
                    </a:p>
                  </a:txBody>
                  <a:tcPr marL="65903" marR="6590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868680">
                <a:tc>
                  <a:txBody>
                    <a:bodyPr/>
                    <a:lstStyle/>
                    <a:p>
                      <a:pPr marL="0" marR="0" lvl="0" indent="0" algn="r" defTabSz="914400" rtl="1" eaLnBrk="1" fontAlgn="base" latinLnBrk="0" hangingPunct="1">
                        <a:lnSpc>
                          <a:spcPct val="150000"/>
                        </a:lnSpc>
                        <a:spcBef>
                          <a:spcPct val="0"/>
                        </a:spcBef>
                        <a:spcAft>
                          <a:spcPct val="0"/>
                        </a:spcAft>
                        <a:buClrTx/>
                        <a:buSzTx/>
                        <a:buFontTx/>
                        <a:buNone/>
                        <a:tabLst/>
                      </a:pPr>
                      <a:r>
                        <a:rPr kumimoji="0" lang="en-US" sz="1900" b="0" i="0" u="none" strike="noStrike" cap="none" normalizeH="0" baseline="0" smtClean="0">
                          <a:ln>
                            <a:noFill/>
                          </a:ln>
                          <a:solidFill>
                            <a:schemeClr val="tx1"/>
                          </a:solidFill>
                          <a:effectLst/>
                          <a:latin typeface="Arial" charset="0"/>
                          <a:ea typeface="Calibri" pitchFamily="34" charset="0"/>
                          <a:cs typeface="B Nazanin" pitchFamily="2" charset="-78"/>
                        </a:rPr>
                        <a:t>Save As  </a:t>
                      </a:r>
                      <a:endParaRPr kumimoji="0" lang="en-US" sz="1900" b="0" i="0" u="none" strike="noStrike" cap="none" normalizeH="0" baseline="0" smtClean="0">
                        <a:ln>
                          <a:noFill/>
                        </a:ln>
                        <a:solidFill>
                          <a:schemeClr val="tx1"/>
                        </a:solidFill>
                        <a:effectLst/>
                        <a:latin typeface="Calibri" pitchFamily="34" charset="0"/>
                        <a:ea typeface="Calibri" pitchFamily="34" charset="0"/>
                        <a:cs typeface="B Nazanin" pitchFamily="2" charset="-78"/>
                      </a:endParaRPr>
                    </a:p>
                  </a:txBody>
                  <a:tcPr marL="65903" marR="6590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50000"/>
                        </a:lnSpc>
                        <a:spcBef>
                          <a:spcPct val="0"/>
                        </a:spcBef>
                        <a:spcAft>
                          <a:spcPct val="0"/>
                        </a:spcAft>
                        <a:buClrTx/>
                        <a:buSzTx/>
                        <a:buFontTx/>
                        <a:buNone/>
                        <a:tabLst/>
                      </a:pPr>
                      <a:r>
                        <a:rPr kumimoji="0" lang="en-US" sz="1900" b="0" i="0" u="none" strike="noStrike" cap="none" normalizeH="0" baseline="0" smtClean="0">
                          <a:ln>
                            <a:noFill/>
                          </a:ln>
                          <a:solidFill>
                            <a:schemeClr val="tx1"/>
                          </a:solidFill>
                          <a:effectLst/>
                          <a:latin typeface="Arial" charset="0"/>
                          <a:ea typeface="Calibri" pitchFamily="34" charset="0"/>
                          <a:cs typeface="B Nazanin" pitchFamily="2" charset="-78"/>
                        </a:rPr>
                        <a:t>F6</a:t>
                      </a:r>
                      <a:endParaRPr kumimoji="0" lang="en-US" sz="1900" b="0" i="0" u="none" strike="noStrike" cap="none" normalizeH="0" baseline="0" smtClean="0">
                        <a:ln>
                          <a:noFill/>
                        </a:ln>
                        <a:solidFill>
                          <a:schemeClr val="tx1"/>
                        </a:solidFill>
                        <a:effectLst/>
                        <a:latin typeface="Calibri" pitchFamily="34" charset="0"/>
                        <a:ea typeface="Calibri" pitchFamily="34" charset="0"/>
                        <a:cs typeface="B Nazanin" pitchFamily="2" charset="-78"/>
                      </a:endParaRPr>
                    </a:p>
                  </a:txBody>
                  <a:tcPr marL="65903" marR="6590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50000"/>
                        </a:lnSpc>
                        <a:spcBef>
                          <a:spcPct val="0"/>
                        </a:spcBef>
                        <a:spcAft>
                          <a:spcPct val="0"/>
                        </a:spcAft>
                        <a:buClrTx/>
                        <a:buSzTx/>
                        <a:buFontTx/>
                        <a:buNone/>
                        <a:tabLst/>
                      </a:pPr>
                      <a:r>
                        <a:rPr kumimoji="0" lang="fa-IR" sz="1900" b="0" i="0" u="none" strike="noStrike" cap="none" normalizeH="0" baseline="0" dirty="0" smtClean="0">
                          <a:ln>
                            <a:noFill/>
                          </a:ln>
                          <a:solidFill>
                            <a:schemeClr val="tx1"/>
                          </a:solidFill>
                          <a:effectLst/>
                          <a:latin typeface="Calibri" pitchFamily="34" charset="0"/>
                          <a:ea typeface="Calibri" pitchFamily="34" charset="0"/>
                          <a:cs typeface="B Nazanin" pitchFamily="2" charset="-78"/>
                        </a:rPr>
                        <a:t>پنجره فعال را با نام مشخصی ذخیره می کند. کاربرد این فرمان در تغییر نام پرونده اصلاح شده ودر حین حفظ پرونده اولیه است.</a:t>
                      </a:r>
                      <a:endParaRPr kumimoji="0" lang="en-US" sz="1900" b="0" i="0" u="none" strike="noStrike" cap="none" normalizeH="0" baseline="0" dirty="0" smtClean="0">
                        <a:ln>
                          <a:noFill/>
                        </a:ln>
                        <a:solidFill>
                          <a:schemeClr val="tx1"/>
                        </a:solidFill>
                        <a:effectLst/>
                        <a:latin typeface="Calibri" pitchFamily="34" charset="0"/>
                        <a:ea typeface="Calibri" pitchFamily="34" charset="0"/>
                        <a:cs typeface="B Nazanin" pitchFamily="2" charset="-78"/>
                      </a:endParaRPr>
                    </a:p>
                  </a:txBody>
                  <a:tcPr marL="65903" marR="6590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p:fade thruBlk="1"/>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noFill/>
        </p:spPr>
        <p:txBody>
          <a:bodyPr/>
          <a:lstStyle/>
          <a:p>
            <a:pPr algn="r" rtl="1" eaLnBrk="1" hangingPunct="1"/>
            <a:r>
              <a:rPr lang="fa-IR" sz="3200" b="1" i="0" smtClean="0">
                <a:latin typeface="Arial" charset="0"/>
                <a:cs typeface="B Nazanin" pitchFamily="2" charset="-78"/>
              </a:rPr>
              <a:t>آشنایی با نرم افزار </a:t>
            </a:r>
            <a:r>
              <a:rPr lang="en-US" sz="3200" b="1" i="0" smtClean="0">
                <a:latin typeface="Arial" charset="0"/>
                <a:cs typeface="B Nazanin" pitchFamily="2" charset="-78"/>
              </a:rPr>
              <a:t>LINDO</a:t>
            </a:r>
          </a:p>
        </p:txBody>
      </p:sp>
      <p:graphicFrame>
        <p:nvGraphicFramePr>
          <p:cNvPr id="4" name="Table 3"/>
          <p:cNvGraphicFramePr>
            <a:graphicFrameLocks noGrp="1"/>
          </p:cNvGraphicFramePr>
          <p:nvPr/>
        </p:nvGraphicFramePr>
        <p:xfrm>
          <a:off x="142875" y="1071563"/>
          <a:ext cx="8786813" cy="5214937"/>
        </p:xfrm>
        <a:graphic>
          <a:graphicData uri="http://schemas.openxmlformats.org/drawingml/2006/table">
            <a:tbl>
              <a:tblPr rtl="1"/>
              <a:tblGrid>
                <a:gridCol w="1345728"/>
                <a:gridCol w="1741531"/>
                <a:gridCol w="5699554"/>
              </a:tblGrid>
              <a:tr h="1422256">
                <a:tc>
                  <a:txBody>
                    <a:bodyPr/>
                    <a:lstStyle/>
                    <a:p>
                      <a:pPr algn="r" rtl="1">
                        <a:lnSpc>
                          <a:spcPct val="150000"/>
                        </a:lnSpc>
                        <a:spcAft>
                          <a:spcPts val="0"/>
                        </a:spcAft>
                      </a:pPr>
                      <a:r>
                        <a:rPr lang="en-US" sz="1900" dirty="0">
                          <a:latin typeface="Arial"/>
                          <a:ea typeface="Calibri"/>
                          <a:cs typeface="B Nazanin" pitchFamily="2" charset="-78"/>
                        </a:rPr>
                        <a:t>Close    </a:t>
                      </a:r>
                      <a:endParaRPr lang="en-US" sz="1900" dirty="0">
                        <a:latin typeface="Calibri"/>
                        <a:ea typeface="Calibri"/>
                        <a:cs typeface="B Nazanin" pitchFamily="2" charset="-78"/>
                      </a:endParaRPr>
                    </a:p>
                  </a:txBody>
                  <a:tcPr marL="65903" marR="659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50000"/>
                        </a:lnSpc>
                        <a:spcAft>
                          <a:spcPts val="0"/>
                        </a:spcAft>
                      </a:pPr>
                      <a:r>
                        <a:rPr lang="en-US" sz="1900">
                          <a:latin typeface="Arial"/>
                          <a:ea typeface="Calibri"/>
                          <a:cs typeface="B Nazanin" pitchFamily="2" charset="-78"/>
                        </a:rPr>
                        <a:t>F7</a:t>
                      </a:r>
                      <a:endParaRPr lang="en-US" sz="1900">
                        <a:latin typeface="Calibri"/>
                        <a:ea typeface="Calibri"/>
                        <a:cs typeface="B Nazanin" pitchFamily="2" charset="-78"/>
                      </a:endParaRPr>
                    </a:p>
                  </a:txBody>
                  <a:tcPr marL="65903" marR="659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50000"/>
                        </a:lnSpc>
                        <a:spcAft>
                          <a:spcPts val="0"/>
                        </a:spcAft>
                      </a:pPr>
                      <a:r>
                        <a:rPr lang="fa-IR" sz="1900" dirty="0">
                          <a:latin typeface="Calibri"/>
                          <a:ea typeface="Calibri"/>
                          <a:cs typeface="B Nazanin" pitchFamily="2" charset="-78"/>
                        </a:rPr>
                        <a:t>پرونده فعال را می بندد.</a:t>
                      </a:r>
                      <a:endParaRPr lang="en-US" sz="1900" dirty="0">
                        <a:latin typeface="Calibri"/>
                        <a:ea typeface="Calibri"/>
                        <a:cs typeface="B Nazanin" pitchFamily="2" charset="-78"/>
                      </a:endParaRPr>
                    </a:p>
                    <a:p>
                      <a:pPr algn="r" rtl="1">
                        <a:lnSpc>
                          <a:spcPct val="150000"/>
                        </a:lnSpc>
                        <a:spcAft>
                          <a:spcPts val="0"/>
                        </a:spcAft>
                      </a:pPr>
                      <a:r>
                        <a:rPr lang="fa-IR" sz="1900" dirty="0">
                          <a:latin typeface="Calibri"/>
                          <a:ea typeface="Calibri"/>
                          <a:cs typeface="B Nazanin" pitchFamily="2" charset="-78"/>
                        </a:rPr>
                        <a:t>اگر پرونده شامل داده های جدید باشد،از شما برای ذخیره برنامه سوال می کند.</a:t>
                      </a:r>
                      <a:endParaRPr lang="en-US" sz="1900" dirty="0">
                        <a:latin typeface="Calibri"/>
                        <a:ea typeface="Calibri"/>
                        <a:cs typeface="B Nazanin" pitchFamily="2" charset="-78"/>
                      </a:endParaRPr>
                    </a:p>
                  </a:txBody>
                  <a:tcPr marL="65903" marR="659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74086">
                <a:tc>
                  <a:txBody>
                    <a:bodyPr/>
                    <a:lstStyle/>
                    <a:p>
                      <a:pPr algn="r" rtl="1">
                        <a:lnSpc>
                          <a:spcPct val="150000"/>
                        </a:lnSpc>
                        <a:spcAft>
                          <a:spcPts val="0"/>
                        </a:spcAft>
                      </a:pPr>
                      <a:r>
                        <a:rPr lang="en-US" sz="1900">
                          <a:latin typeface="Arial"/>
                          <a:ea typeface="Calibri"/>
                          <a:cs typeface="B Nazanin" pitchFamily="2" charset="-78"/>
                        </a:rPr>
                        <a:t>Print     </a:t>
                      </a:r>
                      <a:endParaRPr lang="en-US" sz="1900">
                        <a:latin typeface="Calibri"/>
                        <a:ea typeface="Calibri"/>
                        <a:cs typeface="B Nazanin" pitchFamily="2" charset="-78"/>
                      </a:endParaRPr>
                    </a:p>
                  </a:txBody>
                  <a:tcPr marL="65903" marR="659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50000"/>
                        </a:lnSpc>
                        <a:spcAft>
                          <a:spcPts val="0"/>
                        </a:spcAft>
                      </a:pPr>
                      <a:r>
                        <a:rPr lang="en-US" sz="1900">
                          <a:latin typeface="Arial"/>
                          <a:ea typeface="Calibri"/>
                          <a:cs typeface="B Nazanin" pitchFamily="2" charset="-78"/>
                        </a:rPr>
                        <a:t>F8</a:t>
                      </a:r>
                      <a:endParaRPr lang="en-US" sz="1900">
                        <a:latin typeface="Calibri"/>
                        <a:ea typeface="Calibri"/>
                        <a:cs typeface="B Nazanin" pitchFamily="2" charset="-78"/>
                      </a:endParaRPr>
                    </a:p>
                  </a:txBody>
                  <a:tcPr marL="65903" marR="659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50000"/>
                        </a:lnSpc>
                        <a:spcAft>
                          <a:spcPts val="0"/>
                        </a:spcAft>
                      </a:pPr>
                      <a:r>
                        <a:rPr lang="fa-IR" sz="1900">
                          <a:latin typeface="Calibri"/>
                          <a:ea typeface="Calibri"/>
                          <a:cs typeface="B Nazanin" pitchFamily="2" charset="-78"/>
                        </a:rPr>
                        <a:t>پنجره فعال را به چاپگر می فرستد.</a:t>
                      </a:r>
                      <a:endParaRPr lang="en-US" sz="1900">
                        <a:latin typeface="Calibri"/>
                        <a:ea typeface="Calibri"/>
                        <a:cs typeface="B Nazanin" pitchFamily="2" charset="-78"/>
                      </a:endParaRPr>
                    </a:p>
                  </a:txBody>
                  <a:tcPr marL="65903" marR="659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48170">
                <a:tc>
                  <a:txBody>
                    <a:bodyPr/>
                    <a:lstStyle/>
                    <a:p>
                      <a:pPr algn="r" rtl="1">
                        <a:lnSpc>
                          <a:spcPct val="150000"/>
                        </a:lnSpc>
                        <a:spcAft>
                          <a:spcPts val="0"/>
                        </a:spcAft>
                      </a:pPr>
                      <a:r>
                        <a:rPr lang="en-US" sz="1900">
                          <a:latin typeface="Arial"/>
                          <a:ea typeface="Calibri"/>
                          <a:cs typeface="B Nazanin" pitchFamily="2" charset="-78"/>
                        </a:rPr>
                        <a:t>Printer  </a:t>
                      </a:r>
                      <a:endParaRPr lang="en-US" sz="1900">
                        <a:latin typeface="Calibri"/>
                        <a:ea typeface="Calibri"/>
                        <a:cs typeface="B Nazanin" pitchFamily="2" charset="-78"/>
                      </a:endParaRPr>
                    </a:p>
                    <a:p>
                      <a:pPr algn="r" rtl="1">
                        <a:lnSpc>
                          <a:spcPct val="150000"/>
                        </a:lnSpc>
                        <a:spcAft>
                          <a:spcPts val="0"/>
                        </a:spcAft>
                      </a:pPr>
                      <a:r>
                        <a:rPr lang="en-US" sz="1900">
                          <a:latin typeface="Arial"/>
                          <a:ea typeface="Calibri"/>
                          <a:cs typeface="B Nazanin" pitchFamily="2" charset="-78"/>
                        </a:rPr>
                        <a:t>Set up  </a:t>
                      </a:r>
                      <a:endParaRPr lang="en-US" sz="1900">
                        <a:latin typeface="Calibri"/>
                        <a:ea typeface="Calibri"/>
                        <a:cs typeface="B Nazanin" pitchFamily="2" charset="-78"/>
                      </a:endParaRPr>
                    </a:p>
                  </a:txBody>
                  <a:tcPr marL="65903" marR="659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50000"/>
                        </a:lnSpc>
                        <a:spcAft>
                          <a:spcPts val="0"/>
                        </a:spcAft>
                      </a:pPr>
                      <a:endParaRPr lang="en-US" sz="1900">
                        <a:latin typeface="Arial"/>
                        <a:ea typeface="Calibri"/>
                        <a:cs typeface="B Nazanin" pitchFamily="2" charset="-78"/>
                      </a:endParaRPr>
                    </a:p>
                    <a:p>
                      <a:pPr algn="ctr" rtl="1">
                        <a:lnSpc>
                          <a:spcPct val="150000"/>
                        </a:lnSpc>
                        <a:spcAft>
                          <a:spcPts val="0"/>
                        </a:spcAft>
                      </a:pPr>
                      <a:r>
                        <a:rPr lang="en-US" sz="1900">
                          <a:latin typeface="Arial"/>
                          <a:ea typeface="Calibri"/>
                          <a:cs typeface="B Nazanin" pitchFamily="2" charset="-78"/>
                        </a:rPr>
                        <a:t>F9</a:t>
                      </a:r>
                      <a:endParaRPr lang="en-US" sz="1900">
                        <a:latin typeface="Calibri"/>
                        <a:ea typeface="Calibri"/>
                        <a:cs typeface="B Nazanin" pitchFamily="2" charset="-78"/>
                      </a:endParaRPr>
                    </a:p>
                  </a:txBody>
                  <a:tcPr marL="65903" marR="659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50000"/>
                        </a:lnSpc>
                        <a:spcAft>
                          <a:spcPts val="0"/>
                        </a:spcAft>
                      </a:pPr>
                      <a:r>
                        <a:rPr lang="fa-IR" sz="1900">
                          <a:latin typeface="Calibri"/>
                          <a:ea typeface="Calibri"/>
                          <a:cs typeface="B Nazanin" pitchFamily="2" charset="-78"/>
                        </a:rPr>
                        <a:t>چاپگر را انتخاب می کند.همچنین،گزینه های مختلفی برای نحوه چاپ،در دسترس قرار می دهد. </a:t>
                      </a:r>
                      <a:endParaRPr lang="en-US" sz="1900">
                        <a:latin typeface="Calibri"/>
                        <a:ea typeface="Calibri"/>
                        <a:cs typeface="B Nazanin" pitchFamily="2" charset="-78"/>
                      </a:endParaRPr>
                    </a:p>
                  </a:txBody>
                  <a:tcPr marL="65903" marR="659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70426">
                <a:tc>
                  <a:txBody>
                    <a:bodyPr/>
                    <a:lstStyle/>
                    <a:p>
                      <a:pPr algn="r" rtl="1">
                        <a:lnSpc>
                          <a:spcPct val="150000"/>
                        </a:lnSpc>
                        <a:spcAft>
                          <a:spcPts val="0"/>
                        </a:spcAft>
                      </a:pPr>
                      <a:r>
                        <a:rPr lang="en-US" sz="1900" dirty="0">
                          <a:latin typeface="Arial"/>
                          <a:ea typeface="Calibri"/>
                          <a:cs typeface="B Nazanin" pitchFamily="2" charset="-78"/>
                        </a:rPr>
                        <a:t>Log    </a:t>
                      </a:r>
                      <a:endParaRPr lang="en-US" sz="1900" dirty="0">
                        <a:latin typeface="Calibri"/>
                        <a:ea typeface="Calibri"/>
                        <a:cs typeface="B Nazanin" pitchFamily="2" charset="-78"/>
                      </a:endParaRPr>
                    </a:p>
                    <a:p>
                      <a:pPr algn="r" rtl="1">
                        <a:lnSpc>
                          <a:spcPct val="150000"/>
                        </a:lnSpc>
                        <a:spcAft>
                          <a:spcPts val="0"/>
                        </a:spcAft>
                      </a:pPr>
                      <a:r>
                        <a:rPr lang="en-US" sz="1900" dirty="0">
                          <a:latin typeface="Arial"/>
                          <a:ea typeface="Calibri"/>
                          <a:cs typeface="B Nazanin" pitchFamily="2" charset="-78"/>
                        </a:rPr>
                        <a:t>Out put </a:t>
                      </a:r>
                      <a:endParaRPr lang="en-US" sz="1900" dirty="0">
                        <a:latin typeface="Calibri"/>
                        <a:ea typeface="Calibri"/>
                        <a:cs typeface="B Nazanin" pitchFamily="2" charset="-78"/>
                      </a:endParaRPr>
                    </a:p>
                  </a:txBody>
                  <a:tcPr marL="65903" marR="659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50000"/>
                        </a:lnSpc>
                        <a:spcAft>
                          <a:spcPts val="0"/>
                        </a:spcAft>
                      </a:pPr>
                      <a:r>
                        <a:rPr lang="fa-IR" sz="1900">
                          <a:latin typeface="Calibri"/>
                          <a:ea typeface="Calibri"/>
                          <a:cs typeface="B Nazanin" pitchFamily="2" charset="-78"/>
                        </a:rPr>
                        <a:t>       </a:t>
                      </a:r>
                      <a:endParaRPr lang="en-US" sz="1900">
                        <a:latin typeface="Calibri"/>
                        <a:ea typeface="Calibri"/>
                        <a:cs typeface="B Nazanin" pitchFamily="2" charset="-78"/>
                      </a:endParaRPr>
                    </a:p>
                    <a:p>
                      <a:pPr algn="ctr" rtl="1">
                        <a:lnSpc>
                          <a:spcPct val="150000"/>
                        </a:lnSpc>
                        <a:spcAft>
                          <a:spcPts val="0"/>
                        </a:spcAft>
                      </a:pPr>
                      <a:r>
                        <a:rPr lang="en-US" sz="1900">
                          <a:latin typeface="Arial"/>
                          <a:ea typeface="Calibri"/>
                          <a:cs typeface="B Nazanin" pitchFamily="2" charset="-78"/>
                        </a:rPr>
                        <a:t>F10</a:t>
                      </a:r>
                      <a:endParaRPr lang="en-US" sz="1900">
                        <a:latin typeface="Calibri"/>
                        <a:ea typeface="Calibri"/>
                        <a:cs typeface="B Nazanin" pitchFamily="2" charset="-78"/>
                      </a:endParaRPr>
                    </a:p>
                  </a:txBody>
                  <a:tcPr marL="65903" marR="659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50000"/>
                        </a:lnSpc>
                        <a:spcAft>
                          <a:spcPts val="0"/>
                        </a:spcAft>
                      </a:pPr>
                      <a:r>
                        <a:rPr lang="fa-IR" sz="1900" dirty="0">
                          <a:latin typeface="Calibri"/>
                          <a:ea typeface="Calibri"/>
                          <a:cs typeface="B Nazanin" pitchFamily="2" charset="-78"/>
                        </a:rPr>
                        <a:t>تمامی زیر پنجره های عملیات را که در حالت معمولی به پنجره گزارش ارسال می شود،به یک پرونده نوشتاری می فرستد.</a:t>
                      </a:r>
                      <a:endParaRPr lang="en-US" sz="1900" dirty="0">
                        <a:latin typeface="Calibri"/>
                        <a:ea typeface="Calibri"/>
                        <a:cs typeface="B Nazanin" pitchFamily="2" charset="-78"/>
                      </a:endParaRPr>
                    </a:p>
                    <a:p>
                      <a:pPr algn="r" rtl="1">
                        <a:lnSpc>
                          <a:spcPct val="150000"/>
                        </a:lnSpc>
                        <a:spcAft>
                          <a:spcPts val="0"/>
                        </a:spcAft>
                      </a:pPr>
                      <a:r>
                        <a:rPr lang="fa-IR" sz="1900" dirty="0">
                          <a:latin typeface="Calibri"/>
                          <a:ea typeface="Calibri"/>
                          <a:cs typeface="B Nazanin" pitchFamily="2" charset="-78"/>
                        </a:rPr>
                        <a:t>وقتی محل پرونده نوشتاری را تعیین کردید،علامت کناری این فرمان در منوی فایل ظاهر خواهد شد.</a:t>
                      </a:r>
                      <a:endParaRPr lang="en-US" sz="1900" dirty="0">
                        <a:latin typeface="Calibri"/>
                        <a:ea typeface="Calibri"/>
                        <a:cs typeface="B Nazanin" pitchFamily="2" charset="-78"/>
                      </a:endParaRPr>
                    </a:p>
                    <a:p>
                      <a:pPr algn="r" rtl="1">
                        <a:lnSpc>
                          <a:spcPct val="150000"/>
                        </a:lnSpc>
                        <a:spcAft>
                          <a:spcPts val="0"/>
                        </a:spcAft>
                      </a:pPr>
                      <a:r>
                        <a:rPr lang="fa-IR" sz="1900" dirty="0">
                          <a:latin typeface="Calibri"/>
                          <a:ea typeface="Calibri"/>
                          <a:cs typeface="B Nazanin" pitchFamily="2" charset="-78"/>
                        </a:rPr>
                        <a:t>برای غیر فعال کردن این فرمان،مجدداً این گزینه را انتخاب کنید.</a:t>
                      </a:r>
                      <a:endParaRPr lang="en-US" sz="1900" dirty="0">
                        <a:latin typeface="Calibri"/>
                        <a:ea typeface="Calibri"/>
                        <a:cs typeface="B Nazanin" pitchFamily="2" charset="-78"/>
                      </a:endParaRPr>
                    </a:p>
                  </a:txBody>
                  <a:tcPr marL="65903" marR="659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ransition>
    <p:fade thruBlk="1"/>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noFill/>
        </p:spPr>
        <p:txBody>
          <a:bodyPr/>
          <a:lstStyle/>
          <a:p>
            <a:pPr algn="r" rtl="1" eaLnBrk="1" hangingPunct="1"/>
            <a:r>
              <a:rPr lang="fa-IR" sz="3200" b="1" i="0" smtClean="0">
                <a:latin typeface="Arial" charset="0"/>
                <a:cs typeface="B Nazanin" pitchFamily="2" charset="-78"/>
              </a:rPr>
              <a:t>آشنایی با نرم افزار </a:t>
            </a:r>
            <a:r>
              <a:rPr lang="en-US" sz="3200" b="1" i="0" smtClean="0">
                <a:latin typeface="Arial" charset="0"/>
                <a:cs typeface="B Nazanin" pitchFamily="2" charset="-78"/>
              </a:rPr>
              <a:t>LINDO</a:t>
            </a:r>
          </a:p>
        </p:txBody>
      </p:sp>
      <p:graphicFrame>
        <p:nvGraphicFramePr>
          <p:cNvPr id="6" name="Table 5"/>
          <p:cNvGraphicFramePr>
            <a:graphicFrameLocks noGrp="1"/>
          </p:cNvGraphicFramePr>
          <p:nvPr/>
        </p:nvGraphicFramePr>
        <p:xfrm>
          <a:off x="214313" y="1071563"/>
          <a:ext cx="8786812" cy="5214937"/>
        </p:xfrm>
        <a:graphic>
          <a:graphicData uri="http://schemas.openxmlformats.org/drawingml/2006/table">
            <a:tbl>
              <a:tblPr rtl="1"/>
              <a:tblGrid>
                <a:gridCol w="1346200"/>
                <a:gridCol w="1741487"/>
                <a:gridCol w="5699125"/>
              </a:tblGrid>
              <a:tr h="3128961">
                <a:tc>
                  <a:txBody>
                    <a:bodyPr/>
                    <a:lstStyle/>
                    <a:p>
                      <a:pPr marL="0" marR="0" lvl="0" indent="0" algn="r" defTabSz="914400" rtl="1" eaLnBrk="1" fontAlgn="base" latinLnBrk="0" hangingPunct="1">
                        <a:lnSpc>
                          <a:spcPct val="15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charset="0"/>
                          <a:ea typeface="Calibri" pitchFamily="34" charset="0"/>
                          <a:cs typeface="B Nazanin" pitchFamily="2" charset="-78"/>
                        </a:rPr>
                        <a:t>Take     </a:t>
                      </a:r>
                      <a:endParaRPr kumimoji="0" lang="en-US" sz="2000" b="0" i="0" u="none" strike="noStrike" cap="none" normalizeH="0" baseline="0" dirty="0" smtClean="0">
                        <a:ln>
                          <a:noFill/>
                        </a:ln>
                        <a:solidFill>
                          <a:schemeClr val="tx1"/>
                        </a:solidFill>
                        <a:effectLst/>
                        <a:latin typeface="Calibri" pitchFamily="34" charset="0"/>
                        <a:ea typeface="Calibri" pitchFamily="34" charset="0"/>
                        <a:cs typeface="B Nazanin" pitchFamily="2" charset="-78"/>
                      </a:endParaRPr>
                    </a:p>
                    <a:p>
                      <a:pPr marL="0" marR="0" lvl="0" indent="0" algn="r" defTabSz="914400" rtl="1" eaLnBrk="1" fontAlgn="base" latinLnBrk="0" hangingPunct="1">
                        <a:lnSpc>
                          <a:spcPct val="15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charset="0"/>
                          <a:ea typeface="Calibri" pitchFamily="34" charset="0"/>
                          <a:cs typeface="B Nazanin" pitchFamily="2" charset="-78"/>
                        </a:rPr>
                        <a:t>Command</a:t>
                      </a:r>
                      <a:endParaRPr kumimoji="0" lang="en-US" sz="2000" b="0" i="0" u="none" strike="noStrike" cap="none" normalizeH="0" baseline="0" dirty="0" smtClean="0">
                        <a:ln>
                          <a:noFill/>
                        </a:ln>
                        <a:solidFill>
                          <a:schemeClr val="tx1"/>
                        </a:solidFill>
                        <a:effectLst/>
                        <a:latin typeface="Calibri" pitchFamily="34" charset="0"/>
                        <a:ea typeface="Calibri" pitchFamily="34" charset="0"/>
                        <a:cs typeface="B Nazanin" pitchFamily="2" charset="-78"/>
                      </a:endParaRPr>
                    </a:p>
                  </a:txBody>
                  <a:tcPr marL="65903" marR="6590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charset="0"/>
                        <a:ea typeface="Calibri" pitchFamily="34" charset="0"/>
                        <a:cs typeface="B Nazanin" pitchFamily="2" charset="-78"/>
                      </a:endParaRPr>
                    </a:p>
                    <a:p>
                      <a:pPr marL="0" marR="0" lvl="0" indent="0" algn="ctr" defTabSz="914400" rtl="1" eaLnBrk="1" fontAlgn="base" latinLnBrk="0" hangingPunct="1">
                        <a:lnSpc>
                          <a:spcPct val="15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ea typeface="Calibri" pitchFamily="34" charset="0"/>
                          <a:cs typeface="B Nazanin" pitchFamily="2" charset="-78"/>
                        </a:rPr>
                        <a:t>F11</a:t>
                      </a:r>
                      <a:endParaRPr kumimoji="0" lang="en-US" sz="2000" b="0" i="0" u="none" strike="noStrike" cap="none" normalizeH="0" baseline="0" smtClean="0">
                        <a:ln>
                          <a:noFill/>
                        </a:ln>
                        <a:solidFill>
                          <a:schemeClr val="tx1"/>
                        </a:solidFill>
                        <a:effectLst/>
                        <a:latin typeface="Calibri" pitchFamily="34" charset="0"/>
                        <a:ea typeface="Calibri" pitchFamily="34" charset="0"/>
                        <a:cs typeface="B Nazanin" pitchFamily="2" charset="-78"/>
                      </a:endParaRPr>
                    </a:p>
                  </a:txBody>
                  <a:tcPr marL="65903" marR="6590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50000"/>
                        </a:lnSpc>
                        <a:spcBef>
                          <a:spcPct val="0"/>
                        </a:spcBef>
                        <a:spcAft>
                          <a:spcPct val="0"/>
                        </a:spcAft>
                        <a:buClrTx/>
                        <a:buSzTx/>
                        <a:buFontTx/>
                        <a:buNone/>
                        <a:tabLst/>
                      </a:pPr>
                      <a:r>
                        <a:rPr kumimoji="0" lang="fa-IR" sz="2000" b="0" i="0" u="none" strike="noStrike" cap="none" normalizeH="0" baseline="0" dirty="0" smtClean="0">
                          <a:ln>
                            <a:noFill/>
                          </a:ln>
                          <a:solidFill>
                            <a:schemeClr val="tx1"/>
                          </a:solidFill>
                          <a:effectLst/>
                          <a:latin typeface="Calibri" pitchFamily="34" charset="0"/>
                          <a:ea typeface="Calibri" pitchFamily="34" charset="0"/>
                          <a:cs typeface="B Nazanin" pitchFamily="2" charset="-78"/>
                        </a:rPr>
                        <a:t>برای انجام عملیات به صورت خودکار، یک فایل بسته ای لیندو</a:t>
                      </a:r>
                      <a:endParaRPr kumimoji="0" lang="en-US" sz="2000" b="0" i="0" u="none" strike="noStrike" cap="none" normalizeH="0" baseline="0" dirty="0" smtClean="0">
                        <a:ln>
                          <a:noFill/>
                        </a:ln>
                        <a:solidFill>
                          <a:schemeClr val="tx1"/>
                        </a:solidFill>
                        <a:effectLst/>
                        <a:latin typeface="Calibri" pitchFamily="34" charset="0"/>
                        <a:ea typeface="Calibri" pitchFamily="34" charset="0"/>
                        <a:cs typeface="B Nazanin" pitchFamily="2" charset="-78"/>
                      </a:endParaRPr>
                    </a:p>
                    <a:p>
                      <a:pPr marL="0" marR="0" lvl="0" indent="0" algn="r" defTabSz="914400" rtl="1" eaLnBrk="1" fontAlgn="base" latinLnBrk="0" hangingPunct="1">
                        <a:lnSpc>
                          <a:spcPct val="150000"/>
                        </a:lnSpc>
                        <a:spcBef>
                          <a:spcPct val="0"/>
                        </a:spcBef>
                        <a:spcAft>
                          <a:spcPct val="0"/>
                        </a:spcAft>
                        <a:buClrTx/>
                        <a:buSzTx/>
                        <a:buFontTx/>
                        <a:buNone/>
                        <a:tabLst/>
                      </a:pPr>
                      <a:r>
                        <a:rPr kumimoji="0" lang="fa-IR" sz="2000" b="0" i="0" u="none" strike="noStrike" cap="none" normalizeH="0" baseline="0" dirty="0" smtClean="0">
                          <a:ln>
                            <a:noFill/>
                          </a:ln>
                          <a:solidFill>
                            <a:schemeClr val="tx1"/>
                          </a:solidFill>
                          <a:effectLst/>
                          <a:latin typeface="Calibri" pitchFamily="34" charset="0"/>
                          <a:ea typeface="Calibri" pitchFamily="34" charset="0"/>
                          <a:cs typeface="B Nazanin" pitchFamily="2" charset="-78"/>
                        </a:rPr>
                        <a:t>(</a:t>
                      </a:r>
                      <a:r>
                        <a:rPr kumimoji="0" lang="en-US" sz="2000" b="0" i="0" u="none" strike="noStrike" cap="none" normalizeH="0" baseline="0" dirty="0" smtClean="0">
                          <a:ln>
                            <a:noFill/>
                          </a:ln>
                          <a:solidFill>
                            <a:schemeClr val="tx1"/>
                          </a:solidFill>
                          <a:effectLst/>
                          <a:latin typeface="Arial" charset="0"/>
                          <a:ea typeface="Calibri" pitchFamily="34" charset="0"/>
                          <a:cs typeface="B Nazanin" pitchFamily="2" charset="-78"/>
                        </a:rPr>
                        <a:t>batch file</a:t>
                      </a:r>
                      <a:r>
                        <a:rPr kumimoji="0" lang="fa-IR" sz="2000" b="0" i="0" u="none" strike="noStrike" cap="none" normalizeH="0" baseline="0" dirty="0" smtClean="0">
                          <a:ln>
                            <a:noFill/>
                          </a:ln>
                          <a:solidFill>
                            <a:schemeClr val="tx1"/>
                          </a:solidFill>
                          <a:effectLst/>
                          <a:latin typeface="Calibri" pitchFamily="34" charset="0"/>
                          <a:ea typeface="Calibri" pitchFamily="34" charset="0"/>
                          <a:cs typeface="B Nazanin" pitchFamily="2" charset="-78"/>
                        </a:rPr>
                        <a:t>) را همراه با فرمان ها ومتن، وارد حافظه می کند. یک مدل می تواند در حافظه قرارگیرد، حل شود و نتیجه حل آن در یک پنجره گزارش قرار گیرد، یا دریک فایل ذخیره شود. اگر قبل از شروع متن مدل، یک فرمان بسته ای را به کار برید، مدل و دستورات موجود در فایل، در پنجره گزارش و در حل دیده می شود.</a:t>
                      </a:r>
                      <a:endParaRPr kumimoji="0" lang="en-US" sz="2000" b="0" i="0" u="none" strike="noStrike" cap="none" normalizeH="0" baseline="0" dirty="0" smtClean="0">
                        <a:ln>
                          <a:noFill/>
                        </a:ln>
                        <a:solidFill>
                          <a:schemeClr val="tx1"/>
                        </a:solidFill>
                        <a:effectLst/>
                        <a:latin typeface="Calibri" pitchFamily="34" charset="0"/>
                        <a:ea typeface="Calibri" pitchFamily="34" charset="0"/>
                        <a:cs typeface="B Nazanin" pitchFamily="2" charset="-78"/>
                      </a:endParaRPr>
                    </a:p>
                  </a:txBody>
                  <a:tcPr marL="65903" marR="6590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042988">
                <a:tc>
                  <a:txBody>
                    <a:bodyPr/>
                    <a:lstStyle/>
                    <a:p>
                      <a:pPr marL="0" marR="0" lvl="0" indent="0" algn="r" defTabSz="914400" rtl="1" eaLnBrk="1" fontAlgn="base" latinLnBrk="0" hangingPunct="1">
                        <a:lnSpc>
                          <a:spcPct val="15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ea typeface="Calibri" pitchFamily="34" charset="0"/>
                          <a:cs typeface="B Nazanin" pitchFamily="2" charset="-78"/>
                        </a:rPr>
                        <a:t>Basis    </a:t>
                      </a:r>
                      <a:endParaRPr kumimoji="0" lang="en-US" sz="2000" b="0" i="0" u="none" strike="noStrike" cap="none" normalizeH="0" baseline="0" smtClean="0">
                        <a:ln>
                          <a:noFill/>
                        </a:ln>
                        <a:solidFill>
                          <a:schemeClr val="tx1"/>
                        </a:solidFill>
                        <a:effectLst/>
                        <a:latin typeface="Calibri" pitchFamily="34" charset="0"/>
                        <a:ea typeface="Calibri" pitchFamily="34" charset="0"/>
                        <a:cs typeface="B Nazanin" pitchFamily="2" charset="-78"/>
                      </a:endParaRPr>
                    </a:p>
                    <a:p>
                      <a:pPr marL="0" marR="0" lvl="0" indent="0" algn="r" defTabSz="914400" rtl="1" eaLnBrk="1" fontAlgn="base" latinLnBrk="0" hangingPunct="1">
                        <a:lnSpc>
                          <a:spcPct val="15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ea typeface="Calibri" pitchFamily="34" charset="0"/>
                          <a:cs typeface="B Nazanin" pitchFamily="2" charset="-78"/>
                        </a:rPr>
                        <a:t>Read    </a:t>
                      </a:r>
                      <a:endParaRPr kumimoji="0" lang="en-US" sz="2000" b="0" i="0" u="none" strike="noStrike" cap="none" normalizeH="0" baseline="0" smtClean="0">
                        <a:ln>
                          <a:noFill/>
                        </a:ln>
                        <a:solidFill>
                          <a:schemeClr val="tx1"/>
                        </a:solidFill>
                        <a:effectLst/>
                        <a:latin typeface="Calibri" pitchFamily="34" charset="0"/>
                        <a:ea typeface="Calibri" pitchFamily="34" charset="0"/>
                        <a:cs typeface="B Nazanin" pitchFamily="2" charset="-78"/>
                      </a:endParaRPr>
                    </a:p>
                  </a:txBody>
                  <a:tcPr marL="65903" marR="6590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5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charset="0"/>
                        <a:ea typeface="Calibri" pitchFamily="34" charset="0"/>
                        <a:cs typeface="B Nazanin" pitchFamily="2" charset="-78"/>
                      </a:endParaRPr>
                    </a:p>
                    <a:p>
                      <a:pPr marL="0" marR="0" lvl="0" indent="0" algn="ctr" defTabSz="914400" rtl="1" eaLnBrk="1" fontAlgn="base" latinLnBrk="0" hangingPunct="1">
                        <a:lnSpc>
                          <a:spcPct val="15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ea typeface="Calibri" pitchFamily="34" charset="0"/>
                          <a:cs typeface="B Nazanin" pitchFamily="2" charset="-78"/>
                        </a:rPr>
                        <a:t>F12</a:t>
                      </a:r>
                      <a:endParaRPr kumimoji="0" lang="en-US" sz="2000" b="0" i="0" u="none" strike="noStrike" cap="none" normalizeH="0" baseline="0" smtClean="0">
                        <a:ln>
                          <a:noFill/>
                        </a:ln>
                        <a:solidFill>
                          <a:schemeClr val="tx1"/>
                        </a:solidFill>
                        <a:effectLst/>
                        <a:latin typeface="Calibri" pitchFamily="34" charset="0"/>
                        <a:ea typeface="Calibri" pitchFamily="34" charset="0"/>
                        <a:cs typeface="B Nazanin" pitchFamily="2" charset="-78"/>
                      </a:endParaRPr>
                    </a:p>
                  </a:txBody>
                  <a:tcPr marL="65903" marR="6590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50000"/>
                        </a:lnSpc>
                        <a:spcBef>
                          <a:spcPct val="0"/>
                        </a:spcBef>
                        <a:spcAft>
                          <a:spcPct val="0"/>
                        </a:spcAft>
                        <a:buClrTx/>
                        <a:buSzTx/>
                        <a:buFontTx/>
                        <a:buNone/>
                        <a:tabLst/>
                      </a:pPr>
                      <a:r>
                        <a:rPr kumimoji="0" lang="fa-IR" sz="2000" b="0" i="0" u="none" strike="noStrike" cap="none" normalizeH="0" baseline="0" smtClean="0">
                          <a:ln>
                            <a:noFill/>
                          </a:ln>
                          <a:solidFill>
                            <a:schemeClr val="tx1"/>
                          </a:solidFill>
                          <a:effectLst/>
                          <a:latin typeface="Calibri" pitchFamily="34" charset="0"/>
                          <a:ea typeface="Calibri" pitchFamily="34" charset="0"/>
                          <a:cs typeface="B Nazanin" pitchFamily="2" charset="-78"/>
                        </a:rPr>
                        <a:t>حل مدلی را که با استفاده از فرمان </a:t>
                      </a:r>
                      <a:r>
                        <a:rPr kumimoji="0" lang="en-US" sz="2000" b="0" i="0" u="none" strike="noStrike" cap="none" normalizeH="0" baseline="0" smtClean="0">
                          <a:ln>
                            <a:noFill/>
                          </a:ln>
                          <a:solidFill>
                            <a:schemeClr val="tx1"/>
                          </a:solidFill>
                          <a:effectLst/>
                          <a:latin typeface="Arial" charset="0"/>
                          <a:ea typeface="Calibri" pitchFamily="34" charset="0"/>
                          <a:cs typeface="B Nazanin" pitchFamily="2" charset="-78"/>
                        </a:rPr>
                        <a:t>Basis Save</a:t>
                      </a:r>
                      <a:r>
                        <a:rPr kumimoji="0" lang="fa-IR" sz="2000" b="0" i="0" u="none" strike="noStrike" cap="none" normalizeH="0" baseline="0" smtClean="0">
                          <a:ln>
                            <a:noFill/>
                          </a:ln>
                          <a:solidFill>
                            <a:schemeClr val="tx1"/>
                          </a:solidFill>
                          <a:effectLst/>
                          <a:latin typeface="Calibri" pitchFamily="34" charset="0"/>
                          <a:ea typeface="Calibri" pitchFamily="34" charset="0"/>
                          <a:cs typeface="B Nazanin" pitchFamily="2" charset="-78"/>
                        </a:rPr>
                        <a:t> ذخیره شده است، بازیابی می کند.</a:t>
                      </a:r>
                      <a:endParaRPr kumimoji="0" lang="en-US" sz="2000" b="0" i="0" u="none" strike="noStrike" cap="none" normalizeH="0" baseline="0" smtClean="0">
                        <a:ln>
                          <a:noFill/>
                        </a:ln>
                        <a:solidFill>
                          <a:schemeClr val="tx1"/>
                        </a:solidFill>
                        <a:effectLst/>
                        <a:latin typeface="Calibri" pitchFamily="34" charset="0"/>
                        <a:ea typeface="Calibri" pitchFamily="34" charset="0"/>
                        <a:cs typeface="B Nazanin" pitchFamily="2" charset="-78"/>
                      </a:endParaRPr>
                    </a:p>
                  </a:txBody>
                  <a:tcPr marL="65903" marR="6590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042988">
                <a:tc>
                  <a:txBody>
                    <a:bodyPr/>
                    <a:lstStyle/>
                    <a:p>
                      <a:pPr marL="0" marR="0" lvl="0" indent="0" algn="r" defTabSz="914400" rtl="1" eaLnBrk="1" fontAlgn="base" latinLnBrk="0" hangingPunct="1">
                        <a:lnSpc>
                          <a:spcPct val="15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ea typeface="Calibri" pitchFamily="34" charset="0"/>
                          <a:cs typeface="B Nazanin" pitchFamily="2" charset="-78"/>
                        </a:rPr>
                        <a:t>Basis   </a:t>
                      </a:r>
                      <a:endParaRPr kumimoji="0" lang="en-US" sz="2000" b="0" i="0" u="none" strike="noStrike" cap="none" normalizeH="0" baseline="0" smtClean="0">
                        <a:ln>
                          <a:noFill/>
                        </a:ln>
                        <a:solidFill>
                          <a:schemeClr val="tx1"/>
                        </a:solidFill>
                        <a:effectLst/>
                        <a:latin typeface="Calibri" pitchFamily="34" charset="0"/>
                        <a:ea typeface="Calibri" pitchFamily="34" charset="0"/>
                        <a:cs typeface="B Nazanin" pitchFamily="2" charset="-78"/>
                      </a:endParaRPr>
                    </a:p>
                    <a:p>
                      <a:pPr marL="0" marR="0" lvl="0" indent="0" algn="r" defTabSz="914400" rtl="1" eaLnBrk="1" fontAlgn="base" latinLnBrk="0" hangingPunct="1">
                        <a:lnSpc>
                          <a:spcPct val="15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ea typeface="Calibri" pitchFamily="34" charset="0"/>
                          <a:cs typeface="B Nazanin" pitchFamily="2" charset="-78"/>
                        </a:rPr>
                        <a:t>Save   </a:t>
                      </a:r>
                      <a:endParaRPr kumimoji="0" lang="en-US" sz="2000" b="0" i="0" u="none" strike="noStrike" cap="none" normalizeH="0" baseline="0" smtClean="0">
                        <a:ln>
                          <a:noFill/>
                        </a:ln>
                        <a:solidFill>
                          <a:schemeClr val="tx1"/>
                        </a:solidFill>
                        <a:effectLst/>
                        <a:latin typeface="Calibri" pitchFamily="34" charset="0"/>
                        <a:ea typeface="Calibri" pitchFamily="34" charset="0"/>
                        <a:cs typeface="B Nazanin" pitchFamily="2" charset="-78"/>
                      </a:endParaRPr>
                    </a:p>
                  </a:txBody>
                  <a:tcPr marL="65903" marR="6590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5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ea typeface="Calibri" pitchFamily="34" charset="0"/>
                          <a:cs typeface="B Nazanin" pitchFamily="2" charset="-78"/>
                        </a:rPr>
                        <a:t>Shift + F2   </a:t>
                      </a:r>
                      <a:endParaRPr kumimoji="0" lang="en-US" sz="2000" b="0" i="0" u="none" strike="noStrike" cap="none" normalizeH="0" baseline="0" smtClean="0">
                        <a:ln>
                          <a:noFill/>
                        </a:ln>
                        <a:solidFill>
                          <a:schemeClr val="tx1"/>
                        </a:solidFill>
                        <a:effectLst/>
                        <a:latin typeface="Calibri" pitchFamily="34" charset="0"/>
                        <a:ea typeface="Calibri" pitchFamily="34" charset="0"/>
                        <a:cs typeface="B Nazanin" pitchFamily="2" charset="-78"/>
                      </a:endParaRPr>
                    </a:p>
                  </a:txBody>
                  <a:tcPr marL="65903" marR="6590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50000"/>
                        </a:lnSpc>
                        <a:spcBef>
                          <a:spcPct val="0"/>
                        </a:spcBef>
                        <a:spcAft>
                          <a:spcPct val="0"/>
                        </a:spcAft>
                        <a:buClrTx/>
                        <a:buSzTx/>
                        <a:buFontTx/>
                        <a:buNone/>
                        <a:tabLst/>
                      </a:pPr>
                      <a:r>
                        <a:rPr kumimoji="0" lang="fa-IR" sz="2000" b="0" i="0" u="none" strike="noStrike" cap="none" normalizeH="0" baseline="0" dirty="0" smtClean="0">
                          <a:ln>
                            <a:noFill/>
                          </a:ln>
                          <a:solidFill>
                            <a:schemeClr val="tx1"/>
                          </a:solidFill>
                          <a:effectLst/>
                          <a:latin typeface="Calibri" pitchFamily="34" charset="0"/>
                          <a:ea typeface="Calibri" pitchFamily="34" charset="0"/>
                          <a:cs typeface="B Nazanin" pitchFamily="2" charset="-78"/>
                        </a:rPr>
                        <a:t>حل یک مدل فعال را با یک نام مشخص در دیسک ذخیره می کند.</a:t>
                      </a:r>
                      <a:endParaRPr kumimoji="0" lang="en-US" sz="2000" b="0" i="0" u="none" strike="noStrike" cap="none" normalizeH="0" baseline="0" dirty="0" smtClean="0">
                        <a:ln>
                          <a:noFill/>
                        </a:ln>
                        <a:solidFill>
                          <a:schemeClr val="tx1"/>
                        </a:solidFill>
                        <a:effectLst/>
                        <a:latin typeface="Calibri" pitchFamily="34" charset="0"/>
                        <a:ea typeface="Calibri" pitchFamily="34" charset="0"/>
                        <a:cs typeface="B Nazanin" pitchFamily="2" charset="-78"/>
                      </a:endParaRPr>
                    </a:p>
                  </a:txBody>
                  <a:tcPr marL="65903" marR="6590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p:fade thruBlk="1"/>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noFill/>
        </p:spPr>
        <p:txBody>
          <a:bodyPr/>
          <a:lstStyle/>
          <a:p>
            <a:pPr algn="r" rtl="1" eaLnBrk="1" hangingPunct="1"/>
            <a:r>
              <a:rPr lang="fa-IR" sz="3200" b="1" i="0" smtClean="0">
                <a:latin typeface="Arial" charset="0"/>
                <a:cs typeface="B Nazanin" pitchFamily="2" charset="-78"/>
              </a:rPr>
              <a:t>آشنایی با نرم افزار </a:t>
            </a:r>
            <a:r>
              <a:rPr lang="en-US" sz="3200" b="1" i="0" smtClean="0">
                <a:latin typeface="Arial" charset="0"/>
                <a:cs typeface="B Nazanin" pitchFamily="2" charset="-78"/>
              </a:rPr>
              <a:t>LINDO</a:t>
            </a:r>
          </a:p>
        </p:txBody>
      </p:sp>
      <p:graphicFrame>
        <p:nvGraphicFramePr>
          <p:cNvPr id="35866" name="Group 26"/>
          <p:cNvGraphicFramePr>
            <a:graphicFrameLocks noGrp="1"/>
          </p:cNvGraphicFramePr>
          <p:nvPr/>
        </p:nvGraphicFramePr>
        <p:xfrm>
          <a:off x="142875" y="1071563"/>
          <a:ext cx="8786813" cy="5145087"/>
        </p:xfrm>
        <a:graphic>
          <a:graphicData uri="http://schemas.openxmlformats.org/drawingml/2006/table">
            <a:tbl>
              <a:tblPr rtl="1"/>
              <a:tblGrid>
                <a:gridCol w="1346200"/>
                <a:gridCol w="1741488"/>
                <a:gridCol w="5699125"/>
              </a:tblGrid>
              <a:tr h="1470025">
                <a:tc>
                  <a:txBody>
                    <a:bodyPr/>
                    <a:lstStyle/>
                    <a:p>
                      <a:pPr marL="0" marR="0" lvl="0" indent="0" algn="r" defTabSz="914400" rtl="1" eaLnBrk="1" fontAlgn="base" latinLnBrk="0" hangingPunct="1">
                        <a:lnSpc>
                          <a:spcPct val="15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charset="0"/>
                          <a:ea typeface="Calibri" pitchFamily="34" charset="0"/>
                          <a:cs typeface="B Nazanin" pitchFamily="2" charset="-78"/>
                        </a:rPr>
                        <a:t>Title     </a:t>
                      </a:r>
                      <a:endParaRPr kumimoji="0" lang="en-US" sz="2000" b="0" i="0" u="none" strike="noStrike" cap="none" normalizeH="0" baseline="0" dirty="0" smtClean="0">
                        <a:ln>
                          <a:noFill/>
                        </a:ln>
                        <a:solidFill>
                          <a:schemeClr val="tx1"/>
                        </a:solidFill>
                        <a:effectLst/>
                        <a:latin typeface="Calibri" pitchFamily="34" charset="0"/>
                        <a:ea typeface="Calibri" pitchFamily="34" charset="0"/>
                        <a:cs typeface="B Nazanin" pitchFamily="2" charset="-78"/>
                      </a:endParaRPr>
                    </a:p>
                  </a:txBody>
                  <a:tcPr marL="65903" marR="6590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5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ea typeface="Calibri" pitchFamily="34" charset="0"/>
                          <a:cs typeface="B Nazanin" pitchFamily="2" charset="-78"/>
                        </a:rPr>
                        <a:t> Shift + F3   </a:t>
                      </a:r>
                      <a:endParaRPr kumimoji="0" lang="en-US" sz="2000" b="0" i="0" u="none" strike="noStrike" cap="none" normalizeH="0" baseline="0" smtClean="0">
                        <a:ln>
                          <a:noFill/>
                        </a:ln>
                        <a:solidFill>
                          <a:schemeClr val="tx1"/>
                        </a:solidFill>
                        <a:effectLst/>
                        <a:latin typeface="Calibri" pitchFamily="34" charset="0"/>
                        <a:ea typeface="Calibri" pitchFamily="34" charset="0"/>
                        <a:cs typeface="B Nazanin" pitchFamily="2" charset="-78"/>
                      </a:endParaRPr>
                    </a:p>
                  </a:txBody>
                  <a:tcPr marL="65903" marR="6590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50000"/>
                        </a:lnSpc>
                        <a:spcBef>
                          <a:spcPct val="0"/>
                        </a:spcBef>
                        <a:spcAft>
                          <a:spcPct val="0"/>
                        </a:spcAft>
                        <a:buClrTx/>
                        <a:buSzTx/>
                        <a:buFontTx/>
                        <a:buNone/>
                        <a:tabLst/>
                      </a:pPr>
                      <a:r>
                        <a:rPr kumimoji="0" lang="fa-IR" sz="2000" b="0" i="0" u="none" strike="noStrike" cap="none" normalizeH="0" baseline="0" dirty="0" smtClean="0">
                          <a:ln>
                            <a:noFill/>
                          </a:ln>
                          <a:solidFill>
                            <a:schemeClr val="tx1"/>
                          </a:solidFill>
                          <a:effectLst/>
                          <a:latin typeface="Calibri" pitchFamily="34" charset="0"/>
                          <a:ea typeface="Calibri" pitchFamily="34" charset="0"/>
                          <a:cs typeface="B Nazanin" pitchFamily="2" charset="-78"/>
                        </a:rPr>
                        <a:t>اگر در مدلی فعال، از عبارت اختیاری </a:t>
                      </a:r>
                      <a:r>
                        <a:rPr kumimoji="0" lang="en-US" sz="2000" b="0" i="0" u="none" strike="noStrike" cap="none" normalizeH="0" baseline="0" dirty="0" smtClean="0">
                          <a:ln>
                            <a:noFill/>
                          </a:ln>
                          <a:solidFill>
                            <a:schemeClr val="tx1"/>
                          </a:solidFill>
                          <a:effectLst/>
                          <a:latin typeface="Arial" charset="0"/>
                          <a:ea typeface="Calibri" pitchFamily="34" charset="0"/>
                          <a:cs typeface="B Nazanin" pitchFamily="2" charset="-78"/>
                        </a:rPr>
                        <a:t>Title</a:t>
                      </a:r>
                      <a:r>
                        <a:rPr kumimoji="0" lang="fa-IR" sz="2000" b="0" i="0" u="none" strike="noStrike" cap="none" normalizeH="0" baseline="0" dirty="0" smtClean="0">
                          <a:ln>
                            <a:noFill/>
                          </a:ln>
                          <a:solidFill>
                            <a:schemeClr val="tx1"/>
                          </a:solidFill>
                          <a:effectLst/>
                          <a:latin typeface="Calibri" pitchFamily="34" charset="0"/>
                          <a:ea typeface="Calibri" pitchFamily="34" charset="0"/>
                          <a:cs typeface="B Nazanin" pitchFamily="2" charset="-78"/>
                        </a:rPr>
                        <a:t> استفاده شده باشد، این عنوان نمایش داده می شود.</a:t>
                      </a:r>
                      <a:endParaRPr kumimoji="0" lang="en-US" sz="2000" b="0" i="0" u="none" strike="noStrike" cap="none" normalizeH="0" baseline="0" dirty="0" smtClean="0">
                        <a:ln>
                          <a:noFill/>
                        </a:ln>
                        <a:solidFill>
                          <a:schemeClr val="tx1"/>
                        </a:solidFill>
                        <a:effectLst/>
                        <a:latin typeface="Calibri" pitchFamily="34" charset="0"/>
                        <a:ea typeface="Calibri" pitchFamily="34" charset="0"/>
                        <a:cs typeface="B Nazanin" pitchFamily="2" charset="-78"/>
                      </a:endParaRPr>
                    </a:p>
                  </a:txBody>
                  <a:tcPr marL="65903" marR="6590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470025">
                <a:tc>
                  <a:txBody>
                    <a:bodyPr/>
                    <a:lstStyle/>
                    <a:p>
                      <a:pPr marL="0" marR="0" lvl="0" indent="0" algn="r" defTabSz="914400" rtl="1" eaLnBrk="1" fontAlgn="base" latinLnBrk="0" hangingPunct="1">
                        <a:lnSpc>
                          <a:spcPct val="15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ea typeface="Calibri" pitchFamily="34" charset="0"/>
                          <a:cs typeface="B Nazanin" pitchFamily="2" charset="-78"/>
                        </a:rPr>
                        <a:t>Date    </a:t>
                      </a:r>
                      <a:endParaRPr kumimoji="0" lang="en-US" sz="2000" b="0" i="0" u="none" strike="noStrike" cap="none" normalizeH="0" baseline="0" smtClean="0">
                        <a:ln>
                          <a:noFill/>
                        </a:ln>
                        <a:solidFill>
                          <a:schemeClr val="tx1"/>
                        </a:solidFill>
                        <a:effectLst/>
                        <a:latin typeface="Calibri" pitchFamily="34" charset="0"/>
                        <a:ea typeface="Calibri" pitchFamily="34" charset="0"/>
                        <a:cs typeface="B Nazanin" pitchFamily="2" charset="-78"/>
                      </a:endParaRPr>
                    </a:p>
                  </a:txBody>
                  <a:tcPr marL="65903" marR="6590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5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ea typeface="Calibri" pitchFamily="34" charset="0"/>
                          <a:cs typeface="B Nazanin" pitchFamily="2" charset="-78"/>
                        </a:rPr>
                        <a:t>Shift + F4   </a:t>
                      </a:r>
                      <a:endParaRPr kumimoji="0" lang="en-US" sz="2000" b="0" i="0" u="none" strike="noStrike" cap="none" normalizeH="0" baseline="0" smtClean="0">
                        <a:ln>
                          <a:noFill/>
                        </a:ln>
                        <a:solidFill>
                          <a:schemeClr val="tx1"/>
                        </a:solidFill>
                        <a:effectLst/>
                        <a:latin typeface="Calibri" pitchFamily="34" charset="0"/>
                        <a:ea typeface="Calibri" pitchFamily="34" charset="0"/>
                        <a:cs typeface="B Nazanin" pitchFamily="2" charset="-78"/>
                      </a:endParaRPr>
                    </a:p>
                  </a:txBody>
                  <a:tcPr marL="65903" marR="6590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50000"/>
                        </a:lnSpc>
                        <a:spcBef>
                          <a:spcPct val="0"/>
                        </a:spcBef>
                        <a:spcAft>
                          <a:spcPct val="0"/>
                        </a:spcAft>
                        <a:buClrTx/>
                        <a:buSzTx/>
                        <a:buFontTx/>
                        <a:buNone/>
                        <a:tabLst/>
                      </a:pPr>
                      <a:r>
                        <a:rPr kumimoji="0" lang="fa-IR" sz="2000" b="0" i="0" u="none" strike="noStrike" cap="none" normalizeH="0" baseline="0" smtClean="0">
                          <a:ln>
                            <a:noFill/>
                          </a:ln>
                          <a:solidFill>
                            <a:schemeClr val="tx1"/>
                          </a:solidFill>
                          <a:effectLst/>
                          <a:latin typeface="Calibri" pitchFamily="34" charset="0"/>
                          <a:ea typeface="Calibri" pitchFamily="34" charset="0"/>
                          <a:cs typeface="B Nazanin" pitchFamily="2" charset="-78"/>
                        </a:rPr>
                        <a:t>یک پنجره گزارش را باز کرده، تاریخ و زمان جاری را بر اساس ساعت کامپیوتر نمایش می دهد.</a:t>
                      </a:r>
                      <a:endParaRPr kumimoji="0" lang="en-US" sz="2000" b="0" i="0" u="none" strike="noStrike" cap="none" normalizeH="0" baseline="0" smtClean="0">
                        <a:ln>
                          <a:noFill/>
                        </a:ln>
                        <a:solidFill>
                          <a:schemeClr val="tx1"/>
                        </a:solidFill>
                        <a:effectLst/>
                        <a:latin typeface="Calibri" pitchFamily="34" charset="0"/>
                        <a:ea typeface="Calibri" pitchFamily="34" charset="0"/>
                        <a:cs typeface="B Nazanin" pitchFamily="2" charset="-78"/>
                      </a:endParaRPr>
                    </a:p>
                  </a:txBody>
                  <a:tcPr marL="65903" marR="6590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470025">
                <a:tc>
                  <a:txBody>
                    <a:bodyPr/>
                    <a:lstStyle/>
                    <a:p>
                      <a:pPr marL="0" marR="0" lvl="0" indent="0" algn="r" defTabSz="914400" rtl="1" eaLnBrk="1" fontAlgn="base" latinLnBrk="0" hangingPunct="1">
                        <a:lnSpc>
                          <a:spcPct val="15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ea typeface="Calibri" pitchFamily="34" charset="0"/>
                          <a:cs typeface="B Nazanin" pitchFamily="2" charset="-78"/>
                        </a:rPr>
                        <a:t>Elapsed      Time   </a:t>
                      </a:r>
                      <a:endParaRPr kumimoji="0" lang="en-US" sz="2000" b="0" i="0" u="none" strike="noStrike" cap="none" normalizeH="0" baseline="0" smtClean="0">
                        <a:ln>
                          <a:noFill/>
                        </a:ln>
                        <a:solidFill>
                          <a:schemeClr val="tx1"/>
                        </a:solidFill>
                        <a:effectLst/>
                        <a:latin typeface="Calibri" pitchFamily="34" charset="0"/>
                        <a:ea typeface="Calibri" pitchFamily="34" charset="0"/>
                        <a:cs typeface="B Nazanin" pitchFamily="2" charset="-78"/>
                      </a:endParaRPr>
                    </a:p>
                  </a:txBody>
                  <a:tcPr marL="65903" marR="6590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50000"/>
                        </a:lnSpc>
                        <a:spcBef>
                          <a:spcPct val="0"/>
                        </a:spcBef>
                        <a:spcAft>
                          <a:spcPct val="0"/>
                        </a:spcAft>
                        <a:buClrTx/>
                        <a:buSzTx/>
                        <a:buFontTx/>
                        <a:buNone/>
                        <a:tabLst/>
                      </a:pPr>
                      <a:endParaRPr kumimoji="0" lang="fa-IR" sz="2000" b="0" i="0" u="none" strike="noStrike" cap="none" normalizeH="0" baseline="0" smtClean="0">
                        <a:ln>
                          <a:noFill/>
                        </a:ln>
                        <a:solidFill>
                          <a:schemeClr val="tx1"/>
                        </a:solidFill>
                        <a:effectLst/>
                        <a:latin typeface="Calibri" pitchFamily="34" charset="0"/>
                        <a:ea typeface="Calibri" pitchFamily="34" charset="0"/>
                        <a:cs typeface="B Nazanin" pitchFamily="2" charset="-78"/>
                      </a:endParaRPr>
                    </a:p>
                    <a:p>
                      <a:pPr marL="0" marR="0" lvl="0" indent="0" algn="r" defTabSz="914400" rtl="1" eaLnBrk="1" fontAlgn="base" latinLnBrk="0" hangingPunct="1">
                        <a:lnSpc>
                          <a:spcPct val="15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ea typeface="Calibri" pitchFamily="34" charset="0"/>
                          <a:cs typeface="B Nazanin" pitchFamily="2" charset="-78"/>
                        </a:rPr>
                        <a:t>Shift + F5  </a:t>
                      </a:r>
                      <a:endParaRPr kumimoji="0" lang="en-US" sz="2000" b="0" i="0" u="none" strike="noStrike" cap="none" normalizeH="0" baseline="0" smtClean="0">
                        <a:ln>
                          <a:noFill/>
                        </a:ln>
                        <a:solidFill>
                          <a:schemeClr val="tx1"/>
                        </a:solidFill>
                        <a:effectLst/>
                        <a:latin typeface="Calibri" pitchFamily="34" charset="0"/>
                        <a:ea typeface="Calibri" pitchFamily="34" charset="0"/>
                        <a:cs typeface="B Nazanin" pitchFamily="2" charset="-78"/>
                      </a:endParaRPr>
                    </a:p>
                  </a:txBody>
                  <a:tcPr marL="65903" marR="6590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50000"/>
                        </a:lnSpc>
                        <a:spcBef>
                          <a:spcPct val="0"/>
                        </a:spcBef>
                        <a:spcAft>
                          <a:spcPct val="0"/>
                        </a:spcAft>
                        <a:buClrTx/>
                        <a:buSzTx/>
                        <a:buFontTx/>
                        <a:buNone/>
                        <a:tabLst/>
                      </a:pPr>
                      <a:r>
                        <a:rPr kumimoji="0" lang="fa-IR" sz="2000" b="0" i="0" u="none" strike="noStrike" cap="none" normalizeH="0" baseline="0" smtClean="0">
                          <a:ln>
                            <a:noFill/>
                          </a:ln>
                          <a:solidFill>
                            <a:schemeClr val="tx1"/>
                          </a:solidFill>
                          <a:effectLst/>
                          <a:latin typeface="Calibri" pitchFamily="34" charset="0"/>
                          <a:ea typeface="Calibri" pitchFamily="34" charset="0"/>
                          <a:cs typeface="B Nazanin" pitchFamily="2" charset="-78"/>
                        </a:rPr>
                        <a:t>یک پنجره گزارش را باز کرده، کل زمان سپری شده روی لیندودر هر بار استفاده را نمایش می دهد.</a:t>
                      </a:r>
                      <a:endParaRPr kumimoji="0" lang="en-US" sz="2000" b="0" i="0" u="none" strike="noStrike" cap="none" normalizeH="0" baseline="0" smtClean="0">
                        <a:ln>
                          <a:noFill/>
                        </a:ln>
                        <a:solidFill>
                          <a:schemeClr val="tx1"/>
                        </a:solidFill>
                        <a:effectLst/>
                        <a:latin typeface="Calibri" pitchFamily="34" charset="0"/>
                        <a:ea typeface="Calibri" pitchFamily="34" charset="0"/>
                        <a:cs typeface="B Nazanin" pitchFamily="2" charset="-78"/>
                      </a:endParaRPr>
                    </a:p>
                  </a:txBody>
                  <a:tcPr marL="65903" marR="6590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735013">
                <a:tc>
                  <a:txBody>
                    <a:bodyPr/>
                    <a:lstStyle/>
                    <a:p>
                      <a:pPr marL="0" marR="0" lvl="0" indent="0" algn="r" defTabSz="914400" rtl="1" eaLnBrk="1" fontAlgn="base" latinLnBrk="0" hangingPunct="1">
                        <a:lnSpc>
                          <a:spcPct val="15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ea typeface="Calibri" pitchFamily="34" charset="0"/>
                          <a:cs typeface="B Nazanin" pitchFamily="2" charset="-78"/>
                        </a:rPr>
                        <a:t>Exit     </a:t>
                      </a:r>
                      <a:endParaRPr kumimoji="0" lang="en-US" sz="2000" b="0" i="0" u="none" strike="noStrike" cap="none" normalizeH="0" baseline="0" smtClean="0">
                        <a:ln>
                          <a:noFill/>
                        </a:ln>
                        <a:solidFill>
                          <a:schemeClr val="tx1"/>
                        </a:solidFill>
                        <a:effectLst/>
                        <a:latin typeface="Calibri" pitchFamily="34" charset="0"/>
                        <a:ea typeface="Calibri" pitchFamily="34" charset="0"/>
                        <a:cs typeface="B Nazanin" pitchFamily="2" charset="-78"/>
                      </a:endParaRPr>
                    </a:p>
                  </a:txBody>
                  <a:tcPr marL="65903" marR="6590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5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ea typeface="Calibri" pitchFamily="34" charset="0"/>
                          <a:cs typeface="B Nazanin" pitchFamily="2" charset="-78"/>
                        </a:rPr>
                        <a:t>Shift + F6  </a:t>
                      </a:r>
                      <a:endParaRPr kumimoji="0" lang="en-US" sz="2000" b="0" i="0" u="none" strike="noStrike" cap="none" normalizeH="0" baseline="0" smtClean="0">
                        <a:ln>
                          <a:noFill/>
                        </a:ln>
                        <a:solidFill>
                          <a:schemeClr val="tx1"/>
                        </a:solidFill>
                        <a:effectLst/>
                        <a:latin typeface="Calibri" pitchFamily="34" charset="0"/>
                        <a:ea typeface="Calibri" pitchFamily="34" charset="0"/>
                        <a:cs typeface="B Nazanin" pitchFamily="2" charset="-78"/>
                      </a:endParaRPr>
                    </a:p>
                  </a:txBody>
                  <a:tcPr marL="65903" marR="6590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50000"/>
                        </a:lnSpc>
                        <a:spcBef>
                          <a:spcPct val="0"/>
                        </a:spcBef>
                        <a:spcAft>
                          <a:spcPct val="0"/>
                        </a:spcAft>
                        <a:buClrTx/>
                        <a:buSzTx/>
                        <a:buFontTx/>
                        <a:buNone/>
                        <a:tabLst/>
                      </a:pPr>
                      <a:r>
                        <a:rPr kumimoji="0" lang="fa-IR" sz="2000" b="0" i="0" u="none" strike="noStrike" cap="none" normalizeH="0" baseline="0" dirty="0" smtClean="0">
                          <a:ln>
                            <a:noFill/>
                          </a:ln>
                          <a:solidFill>
                            <a:schemeClr val="tx1"/>
                          </a:solidFill>
                          <a:effectLst/>
                          <a:latin typeface="Calibri" pitchFamily="34" charset="0"/>
                          <a:ea typeface="Calibri" pitchFamily="34" charset="0"/>
                          <a:cs typeface="B Nazanin" pitchFamily="2" charset="-78"/>
                        </a:rPr>
                        <a:t>برنامه لیندو را خاتمه می دهد.</a:t>
                      </a:r>
                      <a:endParaRPr kumimoji="0" lang="en-US" sz="2000" b="0" i="0" u="none" strike="noStrike" cap="none" normalizeH="0" baseline="0" dirty="0" smtClean="0">
                        <a:ln>
                          <a:noFill/>
                        </a:ln>
                        <a:solidFill>
                          <a:schemeClr val="tx1"/>
                        </a:solidFill>
                        <a:effectLst/>
                        <a:latin typeface="Calibri" pitchFamily="34" charset="0"/>
                        <a:ea typeface="Calibri" pitchFamily="34" charset="0"/>
                        <a:cs typeface="B Nazanin" pitchFamily="2" charset="-78"/>
                      </a:endParaRPr>
                    </a:p>
                  </a:txBody>
                  <a:tcPr marL="65903" marR="6590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p:fade thruBlk="1"/>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noFill/>
        </p:spPr>
        <p:txBody>
          <a:bodyPr/>
          <a:lstStyle/>
          <a:p>
            <a:pPr algn="r" rtl="1" eaLnBrk="1" hangingPunct="1"/>
            <a:r>
              <a:rPr lang="fa-IR" sz="3200" b="1" i="0" smtClean="0">
                <a:latin typeface="Arial" charset="0"/>
                <a:cs typeface="B Nazanin" pitchFamily="2" charset="-78"/>
              </a:rPr>
              <a:t>آشنایی با نرم افزار </a:t>
            </a:r>
            <a:r>
              <a:rPr lang="en-US" sz="3200" b="1" i="0" smtClean="0">
                <a:latin typeface="Arial" charset="0"/>
                <a:cs typeface="B Nazanin" pitchFamily="2" charset="-78"/>
              </a:rPr>
              <a:t>LINDO</a:t>
            </a:r>
          </a:p>
        </p:txBody>
      </p:sp>
      <p:sp>
        <p:nvSpPr>
          <p:cNvPr id="27651" name="Rectangle 4"/>
          <p:cNvSpPr>
            <a:spLocks noChangeArrowheads="1"/>
          </p:cNvSpPr>
          <p:nvPr/>
        </p:nvSpPr>
        <p:spPr bwMode="auto">
          <a:xfrm>
            <a:off x="285750" y="1357313"/>
            <a:ext cx="8569325" cy="928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r" rtl="1"/>
            <a:r>
              <a:rPr lang="fa-IR" sz="2300">
                <a:cs typeface="B Nazanin" pitchFamily="2" charset="-78"/>
              </a:rPr>
              <a:t> </a:t>
            </a:r>
            <a:endParaRPr lang="en-US" sz="2300">
              <a:cs typeface="B Nazanin" pitchFamily="2" charset="-78"/>
            </a:endParaRPr>
          </a:p>
          <a:p>
            <a:pPr algn="r" rtl="1">
              <a:buFont typeface="Arial" charset="0"/>
              <a:buChar char="•"/>
            </a:pPr>
            <a:r>
              <a:rPr lang="fa-IR" sz="2300" b="1">
                <a:solidFill>
                  <a:srgbClr val="0070C0"/>
                </a:solidFill>
                <a:cs typeface="B Nazanin" pitchFamily="2" charset="-78"/>
              </a:rPr>
              <a:t>منوی </a:t>
            </a:r>
            <a:r>
              <a:rPr lang="en-US" sz="2300" b="1">
                <a:solidFill>
                  <a:srgbClr val="0070C0"/>
                </a:solidFill>
                <a:cs typeface="B Nazanin" pitchFamily="2" charset="-78"/>
              </a:rPr>
              <a:t>Edit  </a:t>
            </a:r>
          </a:p>
          <a:p>
            <a:pPr algn="r" rtl="1"/>
            <a:r>
              <a:rPr lang="fa-IR" sz="2300">
                <a:cs typeface="B Nazanin" pitchFamily="2" charset="-78"/>
              </a:rPr>
              <a:t>فرمان های منوی </a:t>
            </a:r>
            <a:r>
              <a:rPr lang="en-US" sz="2300">
                <a:cs typeface="B Nazanin" pitchFamily="2" charset="-78"/>
              </a:rPr>
              <a:t>Edit</a:t>
            </a:r>
            <a:r>
              <a:rPr lang="fa-IR" sz="2300">
                <a:cs typeface="B Nazanin" pitchFamily="2" charset="-78"/>
              </a:rPr>
              <a:t> این امکان را فراهم می آورد تا ازعملیات اصلی ویرایش که دربیشتربرنامه های </a:t>
            </a:r>
            <a:endParaRPr lang="en-US" sz="2300">
              <a:cs typeface="B Nazanin" pitchFamily="2" charset="-78"/>
            </a:endParaRPr>
          </a:p>
          <a:p>
            <a:pPr algn="r" rtl="1"/>
            <a:r>
              <a:rPr lang="fa-IR" sz="2300">
                <a:cs typeface="B Nazanin" pitchFamily="2" charset="-78"/>
              </a:rPr>
              <a:t>تحت ویندوزموجود است،بهره گیری شود.در این منو،امکاناتی مخصوص نرم افزار لیندونیزدر نظر گرفته شده است.فرمان های منوی </a:t>
            </a:r>
            <a:r>
              <a:rPr lang="en-US" sz="2300">
                <a:cs typeface="B Nazanin" pitchFamily="2" charset="-78"/>
              </a:rPr>
              <a:t>Edit </a:t>
            </a:r>
            <a:r>
              <a:rPr lang="fa-IR" sz="2300">
                <a:cs typeface="B Nazanin" pitchFamily="2" charset="-78"/>
              </a:rPr>
              <a:t>در ذیل توضیح داده می شوند:</a:t>
            </a:r>
            <a:endParaRPr lang="en-US" sz="2300">
              <a:cs typeface="B Nazanin" pitchFamily="2" charset="-78"/>
            </a:endParaRPr>
          </a:p>
        </p:txBody>
      </p:sp>
      <p:graphicFrame>
        <p:nvGraphicFramePr>
          <p:cNvPr id="36891" name="Group 27"/>
          <p:cNvGraphicFramePr>
            <a:graphicFrameLocks noGrp="1"/>
          </p:cNvGraphicFramePr>
          <p:nvPr/>
        </p:nvGraphicFramePr>
        <p:xfrm>
          <a:off x="285750" y="3000375"/>
          <a:ext cx="8572500" cy="3216275"/>
        </p:xfrm>
        <a:graphic>
          <a:graphicData uri="http://schemas.openxmlformats.org/drawingml/2006/table">
            <a:tbl>
              <a:tblPr rtl="1"/>
              <a:tblGrid>
                <a:gridCol w="1223962"/>
                <a:gridCol w="1773238"/>
                <a:gridCol w="5575300"/>
              </a:tblGrid>
              <a:tr h="536575">
                <a:tc>
                  <a:txBody>
                    <a:bodyPr/>
                    <a:lstStyle/>
                    <a:p>
                      <a:pPr marL="0" marR="0" lvl="0" indent="0" algn="r" defTabSz="914400" rtl="1" eaLnBrk="1" fontAlgn="base" latinLnBrk="0" hangingPunct="1">
                        <a:lnSpc>
                          <a:spcPct val="150000"/>
                        </a:lnSpc>
                        <a:spcBef>
                          <a:spcPct val="0"/>
                        </a:spcBef>
                        <a:spcAft>
                          <a:spcPct val="0"/>
                        </a:spcAft>
                        <a:buClrTx/>
                        <a:buSzTx/>
                        <a:buFontTx/>
                        <a:buNone/>
                        <a:tabLst/>
                      </a:pPr>
                      <a:r>
                        <a:rPr kumimoji="0" lang="fa-IR" sz="2000" b="0" i="0" u="none" strike="noStrike" cap="none" normalizeH="0" baseline="0" dirty="0" smtClean="0">
                          <a:ln>
                            <a:noFill/>
                          </a:ln>
                          <a:solidFill>
                            <a:schemeClr val="tx1"/>
                          </a:solidFill>
                          <a:effectLst/>
                          <a:latin typeface="Calibri" pitchFamily="34" charset="0"/>
                          <a:ea typeface="Calibri" pitchFamily="34" charset="0"/>
                          <a:cs typeface="B Nazanin" pitchFamily="2" charset="-78"/>
                        </a:rPr>
                        <a:t>اسم فرمان</a:t>
                      </a:r>
                      <a:endParaRPr kumimoji="0" lang="en-US" sz="2000" b="0" i="0" u="none" strike="noStrike" cap="none" normalizeH="0" baseline="0" dirty="0" smtClean="0">
                        <a:ln>
                          <a:noFill/>
                        </a:ln>
                        <a:solidFill>
                          <a:schemeClr val="tx1"/>
                        </a:solidFill>
                        <a:effectLst/>
                        <a:latin typeface="Calibri" pitchFamily="34" charset="0"/>
                        <a:ea typeface="Calibri" pitchFamily="34" charset="0"/>
                        <a:cs typeface="B Nazanin" pitchFamily="2" charset="-78"/>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50000"/>
                        </a:lnSpc>
                        <a:spcBef>
                          <a:spcPct val="0"/>
                        </a:spcBef>
                        <a:spcAft>
                          <a:spcPct val="0"/>
                        </a:spcAft>
                        <a:buClrTx/>
                        <a:buSzTx/>
                        <a:buFontTx/>
                        <a:buNone/>
                        <a:tabLst/>
                      </a:pPr>
                      <a:r>
                        <a:rPr kumimoji="0" lang="fa-IR" sz="2000" b="0" i="0" u="none" strike="noStrike" cap="none" normalizeH="0" baseline="0" smtClean="0">
                          <a:ln>
                            <a:noFill/>
                          </a:ln>
                          <a:solidFill>
                            <a:schemeClr val="tx1"/>
                          </a:solidFill>
                          <a:effectLst/>
                          <a:latin typeface="Calibri" pitchFamily="34" charset="0"/>
                          <a:ea typeface="Calibri" pitchFamily="34" charset="0"/>
                          <a:cs typeface="B Nazanin" pitchFamily="2" charset="-78"/>
                        </a:rPr>
                        <a:t>کلید میان بر فرمان</a:t>
                      </a:r>
                      <a:endParaRPr kumimoji="0" lang="en-US" sz="2000" b="0" i="0" u="none" strike="noStrike" cap="none" normalizeH="0" baseline="0" smtClean="0">
                        <a:ln>
                          <a:noFill/>
                        </a:ln>
                        <a:solidFill>
                          <a:schemeClr val="tx1"/>
                        </a:solidFill>
                        <a:effectLst/>
                        <a:latin typeface="Calibri" pitchFamily="34" charset="0"/>
                        <a:ea typeface="Calibri" pitchFamily="34" charset="0"/>
                        <a:cs typeface="B Nazanin" pitchFamily="2" charset="-78"/>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50000"/>
                        </a:lnSpc>
                        <a:spcBef>
                          <a:spcPct val="0"/>
                        </a:spcBef>
                        <a:spcAft>
                          <a:spcPct val="0"/>
                        </a:spcAft>
                        <a:buClrTx/>
                        <a:buSzTx/>
                        <a:buFontTx/>
                        <a:buNone/>
                        <a:tabLst/>
                      </a:pPr>
                      <a:r>
                        <a:rPr kumimoji="0" lang="fa-IR" sz="2000" b="0" i="0" u="none" strike="noStrike" cap="none" normalizeH="0" baseline="0" smtClean="0">
                          <a:ln>
                            <a:noFill/>
                          </a:ln>
                          <a:solidFill>
                            <a:schemeClr val="tx1"/>
                          </a:solidFill>
                          <a:effectLst/>
                          <a:latin typeface="Calibri" pitchFamily="34" charset="0"/>
                          <a:ea typeface="Calibri" pitchFamily="34" charset="0"/>
                          <a:cs typeface="B Nazanin" pitchFamily="2" charset="-78"/>
                        </a:rPr>
                        <a:t>                                 توضیح</a:t>
                      </a:r>
                      <a:endParaRPr kumimoji="0" lang="en-US" sz="2000" b="0" i="0" u="none" strike="noStrike" cap="none" normalizeH="0" baseline="0" smtClean="0">
                        <a:ln>
                          <a:noFill/>
                        </a:ln>
                        <a:solidFill>
                          <a:schemeClr val="tx1"/>
                        </a:solidFill>
                        <a:effectLst/>
                        <a:latin typeface="Calibri" pitchFamily="34" charset="0"/>
                        <a:ea typeface="Calibri" pitchFamily="34" charset="0"/>
                        <a:cs typeface="B Nazanin" pitchFamily="2" charset="-78"/>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36575">
                <a:tc>
                  <a:txBody>
                    <a:bodyPr/>
                    <a:lstStyle/>
                    <a:p>
                      <a:pPr marL="0" marR="0" lvl="0" indent="0" algn="r" defTabSz="914400" rtl="1" eaLnBrk="1" fontAlgn="base" latinLnBrk="0" hangingPunct="1">
                        <a:lnSpc>
                          <a:spcPct val="15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ea typeface="Calibri" pitchFamily="34" charset="0"/>
                          <a:cs typeface="B Nazanin" pitchFamily="2" charset="-78"/>
                        </a:rPr>
                        <a:t>Undo  </a:t>
                      </a:r>
                      <a:endParaRPr kumimoji="0" lang="en-US" sz="2000" b="0" i="0" u="none" strike="noStrike" cap="none" normalizeH="0" baseline="0" smtClean="0">
                        <a:ln>
                          <a:noFill/>
                        </a:ln>
                        <a:solidFill>
                          <a:schemeClr val="tx1"/>
                        </a:solidFill>
                        <a:effectLst/>
                        <a:latin typeface="Calibri" pitchFamily="34" charset="0"/>
                        <a:ea typeface="Calibri" pitchFamily="34" charset="0"/>
                        <a:cs typeface="B Nazanin" pitchFamily="2" charset="-78"/>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5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ea typeface="Calibri" pitchFamily="34" charset="0"/>
                          <a:cs typeface="B Nazanin" pitchFamily="2" charset="-78"/>
                        </a:rPr>
                        <a:t>Ctrl + Z</a:t>
                      </a:r>
                      <a:endParaRPr kumimoji="0" lang="en-US" sz="2000" b="0" i="0" u="none" strike="noStrike" cap="none" normalizeH="0" baseline="0" smtClean="0">
                        <a:ln>
                          <a:noFill/>
                        </a:ln>
                        <a:solidFill>
                          <a:schemeClr val="tx1"/>
                        </a:solidFill>
                        <a:effectLst/>
                        <a:latin typeface="Calibri" pitchFamily="34" charset="0"/>
                        <a:ea typeface="Calibri" pitchFamily="34" charset="0"/>
                        <a:cs typeface="B Nazanin" pitchFamily="2" charset="-78"/>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50000"/>
                        </a:lnSpc>
                        <a:spcBef>
                          <a:spcPct val="0"/>
                        </a:spcBef>
                        <a:spcAft>
                          <a:spcPct val="0"/>
                        </a:spcAft>
                        <a:buClrTx/>
                        <a:buSzTx/>
                        <a:buFontTx/>
                        <a:buNone/>
                        <a:tabLst/>
                      </a:pPr>
                      <a:r>
                        <a:rPr kumimoji="0" lang="fa-IR" sz="2000" b="0" i="0" u="none" strike="noStrike" cap="none" normalizeH="0" baseline="0" dirty="0" smtClean="0">
                          <a:ln>
                            <a:noFill/>
                          </a:ln>
                          <a:solidFill>
                            <a:schemeClr val="tx1"/>
                          </a:solidFill>
                          <a:effectLst/>
                          <a:latin typeface="Calibri" pitchFamily="34" charset="0"/>
                          <a:ea typeface="Calibri" pitchFamily="34" charset="0"/>
                          <a:cs typeface="B Nazanin" pitchFamily="2" charset="-78"/>
                        </a:rPr>
                        <a:t>آخرین عمل انجام شده را باز می گرداند.</a:t>
                      </a:r>
                      <a:endParaRPr kumimoji="0" lang="en-US" sz="2000" b="0" i="0" u="none" strike="noStrike" cap="none" normalizeH="0" baseline="0" dirty="0" smtClean="0">
                        <a:ln>
                          <a:noFill/>
                        </a:ln>
                        <a:solidFill>
                          <a:schemeClr val="tx1"/>
                        </a:solidFill>
                        <a:effectLst/>
                        <a:latin typeface="Calibri" pitchFamily="34" charset="0"/>
                        <a:ea typeface="Calibri" pitchFamily="34" charset="0"/>
                        <a:cs typeface="B Nazanin" pitchFamily="2" charset="-78"/>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071563">
                <a:tc>
                  <a:txBody>
                    <a:bodyPr/>
                    <a:lstStyle/>
                    <a:p>
                      <a:pPr marL="0" marR="0" lvl="0" indent="0" algn="r" defTabSz="914400" rtl="1" eaLnBrk="1" fontAlgn="base" latinLnBrk="0" hangingPunct="1">
                        <a:lnSpc>
                          <a:spcPct val="15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ea typeface="Calibri" pitchFamily="34" charset="0"/>
                          <a:cs typeface="B Nazanin" pitchFamily="2" charset="-78"/>
                        </a:rPr>
                        <a:t>Cut    </a:t>
                      </a:r>
                      <a:endParaRPr kumimoji="0" lang="en-US" sz="2000" b="0" i="0" u="none" strike="noStrike" cap="none" normalizeH="0" baseline="0" smtClean="0">
                        <a:ln>
                          <a:noFill/>
                        </a:ln>
                        <a:solidFill>
                          <a:schemeClr val="tx1"/>
                        </a:solidFill>
                        <a:effectLst/>
                        <a:latin typeface="Calibri" pitchFamily="34" charset="0"/>
                        <a:ea typeface="Calibri" pitchFamily="34" charset="0"/>
                        <a:cs typeface="B Nazanin" pitchFamily="2" charset="-78"/>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5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ea typeface="Calibri" pitchFamily="34" charset="0"/>
                          <a:cs typeface="B Nazanin" pitchFamily="2" charset="-78"/>
                        </a:rPr>
                        <a:t>Ctrl + X    </a:t>
                      </a:r>
                      <a:endParaRPr kumimoji="0" lang="en-US" sz="2000" b="0" i="0" u="none" strike="noStrike" cap="none" normalizeH="0" baseline="0" smtClean="0">
                        <a:ln>
                          <a:noFill/>
                        </a:ln>
                        <a:solidFill>
                          <a:schemeClr val="tx1"/>
                        </a:solidFill>
                        <a:effectLst/>
                        <a:latin typeface="Calibri" pitchFamily="34" charset="0"/>
                        <a:ea typeface="Calibri" pitchFamily="34" charset="0"/>
                        <a:cs typeface="B Nazanin" pitchFamily="2" charset="-78"/>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50000"/>
                        </a:lnSpc>
                        <a:spcBef>
                          <a:spcPct val="0"/>
                        </a:spcBef>
                        <a:spcAft>
                          <a:spcPct val="0"/>
                        </a:spcAft>
                        <a:buClrTx/>
                        <a:buSzTx/>
                        <a:buFontTx/>
                        <a:buNone/>
                        <a:tabLst/>
                      </a:pPr>
                      <a:r>
                        <a:rPr kumimoji="0" lang="fa-IR" sz="2000" b="0" i="0" u="none" strike="noStrike" cap="none" normalizeH="0" baseline="0" smtClean="0">
                          <a:ln>
                            <a:noFill/>
                          </a:ln>
                          <a:solidFill>
                            <a:schemeClr val="tx1"/>
                          </a:solidFill>
                          <a:effectLst/>
                          <a:latin typeface="Calibri" pitchFamily="34" charset="0"/>
                          <a:ea typeface="Calibri" pitchFamily="34" charset="0"/>
                          <a:cs typeface="B Nazanin" pitchFamily="2" charset="-78"/>
                        </a:rPr>
                        <a:t>متن انتخابی راپاک کرده، در حافظه نگه می دارد تا آن را در جای دیگری قراردهید.</a:t>
                      </a:r>
                      <a:endParaRPr kumimoji="0" lang="en-US" sz="2000" b="0" i="0" u="none" strike="noStrike" cap="none" normalizeH="0" baseline="0" smtClean="0">
                        <a:ln>
                          <a:noFill/>
                        </a:ln>
                        <a:solidFill>
                          <a:schemeClr val="tx1"/>
                        </a:solidFill>
                        <a:effectLst/>
                        <a:latin typeface="Calibri" pitchFamily="34" charset="0"/>
                        <a:ea typeface="Calibri" pitchFamily="34" charset="0"/>
                        <a:cs typeface="B Nazanin" pitchFamily="2" charset="-78"/>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071563">
                <a:tc>
                  <a:txBody>
                    <a:bodyPr/>
                    <a:lstStyle/>
                    <a:p>
                      <a:pPr marL="0" marR="0" lvl="0" indent="0" algn="r" defTabSz="914400" rtl="1" eaLnBrk="1" fontAlgn="base" latinLnBrk="0" hangingPunct="1">
                        <a:lnSpc>
                          <a:spcPct val="15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ea typeface="Calibri" pitchFamily="34" charset="0"/>
                          <a:cs typeface="B Nazanin" pitchFamily="2" charset="-78"/>
                        </a:rPr>
                        <a:t>Copy   </a:t>
                      </a:r>
                      <a:endParaRPr kumimoji="0" lang="en-US" sz="2000" b="0" i="0" u="none" strike="noStrike" cap="none" normalizeH="0" baseline="0" smtClean="0">
                        <a:ln>
                          <a:noFill/>
                        </a:ln>
                        <a:solidFill>
                          <a:schemeClr val="tx1"/>
                        </a:solidFill>
                        <a:effectLst/>
                        <a:latin typeface="Calibri" pitchFamily="34" charset="0"/>
                        <a:ea typeface="Calibri" pitchFamily="34" charset="0"/>
                        <a:cs typeface="B Nazanin" pitchFamily="2" charset="-78"/>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5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ea typeface="Calibri" pitchFamily="34" charset="0"/>
                          <a:cs typeface="B Nazanin" pitchFamily="2" charset="-78"/>
                        </a:rPr>
                        <a:t>Ctrl + C    </a:t>
                      </a:r>
                      <a:endParaRPr kumimoji="0" lang="en-US" sz="2000" b="0" i="0" u="none" strike="noStrike" cap="none" normalizeH="0" baseline="0" smtClean="0">
                        <a:ln>
                          <a:noFill/>
                        </a:ln>
                        <a:solidFill>
                          <a:schemeClr val="tx1"/>
                        </a:solidFill>
                        <a:effectLst/>
                        <a:latin typeface="Calibri" pitchFamily="34" charset="0"/>
                        <a:ea typeface="Calibri" pitchFamily="34" charset="0"/>
                        <a:cs typeface="B Nazanin" pitchFamily="2" charset="-78"/>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50000"/>
                        </a:lnSpc>
                        <a:spcBef>
                          <a:spcPct val="0"/>
                        </a:spcBef>
                        <a:spcAft>
                          <a:spcPct val="0"/>
                        </a:spcAft>
                        <a:buClrTx/>
                        <a:buSzTx/>
                        <a:buFontTx/>
                        <a:buNone/>
                        <a:tabLst/>
                      </a:pPr>
                      <a:r>
                        <a:rPr kumimoji="0" lang="fa-IR" sz="2000" b="0" i="0" u="none" strike="noStrike" cap="none" normalizeH="0" baseline="0" dirty="0" smtClean="0">
                          <a:ln>
                            <a:noFill/>
                          </a:ln>
                          <a:solidFill>
                            <a:schemeClr val="tx1"/>
                          </a:solidFill>
                          <a:effectLst/>
                          <a:latin typeface="Calibri" pitchFamily="34" charset="0"/>
                          <a:ea typeface="Calibri" pitchFamily="34" charset="0"/>
                          <a:cs typeface="B Nazanin" pitchFamily="2" charset="-78"/>
                        </a:rPr>
                        <a:t>متن انتخابی را در حافظه کپی می کند تا در جای دیگری قرار داده شود.</a:t>
                      </a:r>
                      <a:endParaRPr kumimoji="0" lang="en-US" sz="2000" b="0" i="0" u="none" strike="noStrike" cap="none" normalizeH="0" baseline="0" dirty="0" smtClean="0">
                        <a:ln>
                          <a:noFill/>
                        </a:ln>
                        <a:solidFill>
                          <a:schemeClr val="tx1"/>
                        </a:solidFill>
                        <a:effectLst/>
                        <a:latin typeface="Calibri" pitchFamily="34" charset="0"/>
                        <a:ea typeface="Calibri" pitchFamily="34" charset="0"/>
                        <a:cs typeface="B Nazanin" pitchFamily="2" charset="-78"/>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p:fade thruBlk="1"/>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noFill/>
        </p:spPr>
        <p:txBody>
          <a:bodyPr/>
          <a:lstStyle/>
          <a:p>
            <a:pPr algn="r" rtl="1" eaLnBrk="1" hangingPunct="1"/>
            <a:r>
              <a:rPr lang="fa-IR" sz="3200" b="1" i="0" smtClean="0">
                <a:latin typeface="Arial" charset="0"/>
                <a:cs typeface="B Nazanin" pitchFamily="2" charset="-78"/>
              </a:rPr>
              <a:t>آشنایی با نرم افزار </a:t>
            </a:r>
            <a:r>
              <a:rPr lang="en-US" sz="3200" b="1" i="0" smtClean="0">
                <a:latin typeface="Arial" charset="0"/>
                <a:cs typeface="B Nazanin" pitchFamily="2" charset="-78"/>
              </a:rPr>
              <a:t>LINDO</a:t>
            </a:r>
          </a:p>
        </p:txBody>
      </p:sp>
      <p:graphicFrame>
        <p:nvGraphicFramePr>
          <p:cNvPr id="7" name="Table 6"/>
          <p:cNvGraphicFramePr>
            <a:graphicFrameLocks noGrp="1"/>
          </p:cNvGraphicFramePr>
          <p:nvPr/>
        </p:nvGraphicFramePr>
        <p:xfrm>
          <a:off x="214313" y="1143000"/>
          <a:ext cx="8643937" cy="5000625"/>
        </p:xfrm>
        <a:graphic>
          <a:graphicData uri="http://schemas.openxmlformats.org/drawingml/2006/table">
            <a:tbl>
              <a:tblPr rtl="1"/>
              <a:tblGrid>
                <a:gridCol w="1235075"/>
                <a:gridCol w="1787525"/>
                <a:gridCol w="5621337"/>
              </a:tblGrid>
              <a:tr h="500063">
                <a:tc>
                  <a:txBody>
                    <a:bodyPr/>
                    <a:lstStyle/>
                    <a:p>
                      <a:pPr marL="0" marR="0" lvl="0" indent="0" algn="r" defTabSz="914400" rtl="1" eaLnBrk="1" fontAlgn="base" latinLnBrk="0" hangingPunct="1">
                        <a:lnSpc>
                          <a:spcPct val="15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charset="0"/>
                          <a:ea typeface="Calibri" pitchFamily="34" charset="0"/>
                          <a:cs typeface="B Nazanin" pitchFamily="2" charset="-78"/>
                        </a:rPr>
                        <a:t>Paste  </a:t>
                      </a:r>
                      <a:endParaRPr kumimoji="0" lang="en-US" sz="2000" b="0" i="0" u="none" strike="noStrike" cap="none" normalizeH="0" baseline="0" dirty="0" smtClean="0">
                        <a:ln>
                          <a:noFill/>
                        </a:ln>
                        <a:solidFill>
                          <a:schemeClr val="tx1"/>
                        </a:solidFill>
                        <a:effectLst/>
                        <a:latin typeface="Calibri" pitchFamily="34" charset="0"/>
                        <a:ea typeface="Calibri" pitchFamily="34" charset="0"/>
                        <a:cs typeface="B Nazanin" pitchFamily="2" charset="-78"/>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5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ea typeface="Calibri" pitchFamily="34" charset="0"/>
                          <a:cs typeface="B Nazanin" pitchFamily="2" charset="-78"/>
                        </a:rPr>
                        <a:t>Ctrl + V    </a:t>
                      </a:r>
                      <a:endParaRPr kumimoji="0" lang="en-US" sz="2000" b="0" i="0" u="none" strike="noStrike" cap="none" normalizeH="0" baseline="0" smtClean="0">
                        <a:ln>
                          <a:noFill/>
                        </a:ln>
                        <a:solidFill>
                          <a:schemeClr val="tx1"/>
                        </a:solidFill>
                        <a:effectLst/>
                        <a:latin typeface="Calibri" pitchFamily="34" charset="0"/>
                        <a:ea typeface="Calibri" pitchFamily="34" charset="0"/>
                        <a:cs typeface="B Nazanin" pitchFamily="2" charset="-78"/>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50000"/>
                        </a:lnSpc>
                        <a:spcBef>
                          <a:spcPct val="0"/>
                        </a:spcBef>
                        <a:spcAft>
                          <a:spcPct val="0"/>
                        </a:spcAft>
                        <a:buClrTx/>
                        <a:buSzTx/>
                        <a:buFontTx/>
                        <a:buNone/>
                        <a:tabLst/>
                      </a:pPr>
                      <a:r>
                        <a:rPr kumimoji="0" lang="fa-IR" sz="2000" b="0" i="0" u="none" strike="noStrike" cap="none" normalizeH="0" baseline="0" smtClean="0">
                          <a:ln>
                            <a:noFill/>
                          </a:ln>
                          <a:solidFill>
                            <a:schemeClr val="tx1"/>
                          </a:solidFill>
                          <a:effectLst/>
                          <a:latin typeface="Calibri" pitchFamily="34" charset="0"/>
                          <a:ea typeface="Calibri" pitchFamily="34" charset="0"/>
                          <a:cs typeface="B Nazanin" pitchFamily="2" charset="-78"/>
                        </a:rPr>
                        <a:t>محتوای حافظه را در جای انتخابی قرارمی دهد.</a:t>
                      </a:r>
                      <a:endParaRPr kumimoji="0" lang="en-US" sz="2000" b="0" i="0" u="none" strike="noStrike" cap="none" normalizeH="0" baseline="0" smtClean="0">
                        <a:ln>
                          <a:noFill/>
                        </a:ln>
                        <a:solidFill>
                          <a:schemeClr val="tx1"/>
                        </a:solidFill>
                        <a:effectLst/>
                        <a:latin typeface="Calibri" pitchFamily="34" charset="0"/>
                        <a:ea typeface="Calibri" pitchFamily="34" charset="0"/>
                        <a:cs typeface="B Nazanin" pitchFamily="2" charset="-78"/>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00063">
                <a:tc>
                  <a:txBody>
                    <a:bodyPr/>
                    <a:lstStyle/>
                    <a:p>
                      <a:pPr marL="0" marR="0" lvl="0" indent="0" algn="r" defTabSz="914400" rtl="1" eaLnBrk="1" fontAlgn="base" latinLnBrk="0" hangingPunct="1">
                        <a:lnSpc>
                          <a:spcPct val="15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ea typeface="Calibri" pitchFamily="34" charset="0"/>
                          <a:cs typeface="B Nazanin" pitchFamily="2" charset="-78"/>
                        </a:rPr>
                        <a:t>Clear   </a:t>
                      </a:r>
                      <a:endParaRPr kumimoji="0" lang="en-US" sz="2000" b="0" i="0" u="none" strike="noStrike" cap="none" normalizeH="0" baseline="0" smtClean="0">
                        <a:ln>
                          <a:noFill/>
                        </a:ln>
                        <a:solidFill>
                          <a:schemeClr val="tx1"/>
                        </a:solidFill>
                        <a:effectLst/>
                        <a:latin typeface="Calibri" pitchFamily="34" charset="0"/>
                        <a:ea typeface="Calibri" pitchFamily="34" charset="0"/>
                        <a:cs typeface="B Nazanin" pitchFamily="2" charset="-78"/>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5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ea typeface="Calibri" pitchFamily="34" charset="0"/>
                          <a:cs typeface="B Nazanin" pitchFamily="2" charset="-78"/>
                        </a:rPr>
                        <a:t>Delete     </a:t>
                      </a:r>
                      <a:endParaRPr kumimoji="0" lang="en-US" sz="2000" b="0" i="0" u="none" strike="noStrike" cap="none" normalizeH="0" baseline="0" smtClean="0">
                        <a:ln>
                          <a:noFill/>
                        </a:ln>
                        <a:solidFill>
                          <a:schemeClr val="tx1"/>
                        </a:solidFill>
                        <a:effectLst/>
                        <a:latin typeface="Calibri" pitchFamily="34" charset="0"/>
                        <a:ea typeface="Calibri" pitchFamily="34" charset="0"/>
                        <a:cs typeface="B Nazanin" pitchFamily="2" charset="-78"/>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50000"/>
                        </a:lnSpc>
                        <a:spcBef>
                          <a:spcPct val="0"/>
                        </a:spcBef>
                        <a:spcAft>
                          <a:spcPct val="0"/>
                        </a:spcAft>
                        <a:buClrTx/>
                        <a:buSzTx/>
                        <a:buFontTx/>
                        <a:buNone/>
                        <a:tabLst/>
                      </a:pPr>
                      <a:r>
                        <a:rPr kumimoji="0" lang="fa-IR" sz="2000" b="0" i="0" u="none" strike="noStrike" cap="none" normalizeH="0" baseline="0" smtClean="0">
                          <a:ln>
                            <a:noFill/>
                          </a:ln>
                          <a:solidFill>
                            <a:schemeClr val="tx1"/>
                          </a:solidFill>
                          <a:effectLst/>
                          <a:latin typeface="Calibri" pitchFamily="34" charset="0"/>
                          <a:ea typeface="Calibri" pitchFamily="34" charset="0"/>
                          <a:cs typeface="B Nazanin" pitchFamily="2" charset="-78"/>
                        </a:rPr>
                        <a:t>متن انتخابی را پاک می کند،بدون اینکه آن را در حافظه قرار دهد.</a:t>
                      </a:r>
                      <a:endParaRPr kumimoji="0" lang="en-US" sz="2000" b="0" i="0" u="none" strike="noStrike" cap="none" normalizeH="0" baseline="0" smtClean="0">
                        <a:ln>
                          <a:noFill/>
                        </a:ln>
                        <a:solidFill>
                          <a:schemeClr val="tx1"/>
                        </a:solidFill>
                        <a:effectLst/>
                        <a:latin typeface="Calibri" pitchFamily="34" charset="0"/>
                        <a:ea typeface="Calibri" pitchFamily="34" charset="0"/>
                        <a:cs typeface="B Nazanin" pitchFamily="2" charset="-78"/>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000125">
                <a:tc>
                  <a:txBody>
                    <a:bodyPr/>
                    <a:lstStyle/>
                    <a:p>
                      <a:pPr marL="0" marR="0" lvl="0" indent="0" algn="r" defTabSz="914400" rtl="1" eaLnBrk="1" fontAlgn="base" latinLnBrk="0" hangingPunct="1">
                        <a:lnSpc>
                          <a:spcPct val="15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ea typeface="Calibri" pitchFamily="34" charset="0"/>
                          <a:cs typeface="B Nazanin" pitchFamily="2" charset="-78"/>
                        </a:rPr>
                        <a:t>Find /  </a:t>
                      </a:r>
                      <a:endParaRPr kumimoji="0" lang="en-US" sz="2000" b="0" i="0" u="none" strike="noStrike" cap="none" normalizeH="0" baseline="0" smtClean="0">
                        <a:ln>
                          <a:noFill/>
                        </a:ln>
                        <a:solidFill>
                          <a:schemeClr val="tx1"/>
                        </a:solidFill>
                        <a:effectLst/>
                        <a:latin typeface="Calibri" pitchFamily="34" charset="0"/>
                        <a:ea typeface="Calibri" pitchFamily="34" charset="0"/>
                        <a:cs typeface="B Nazanin" pitchFamily="2" charset="-78"/>
                      </a:endParaRPr>
                    </a:p>
                    <a:p>
                      <a:pPr marL="0" marR="0" lvl="0" indent="0" algn="r" defTabSz="914400" rtl="1" eaLnBrk="1" fontAlgn="base" latinLnBrk="0" hangingPunct="1">
                        <a:lnSpc>
                          <a:spcPct val="15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ea typeface="Calibri" pitchFamily="34" charset="0"/>
                          <a:cs typeface="B Nazanin" pitchFamily="2" charset="-78"/>
                        </a:rPr>
                        <a:t>Replace</a:t>
                      </a:r>
                      <a:endParaRPr kumimoji="0" lang="en-US" sz="2000" b="0" i="0" u="none" strike="noStrike" cap="none" normalizeH="0" baseline="0" smtClean="0">
                        <a:ln>
                          <a:noFill/>
                        </a:ln>
                        <a:solidFill>
                          <a:schemeClr val="tx1"/>
                        </a:solidFill>
                        <a:effectLst/>
                        <a:latin typeface="Calibri" pitchFamily="34" charset="0"/>
                        <a:ea typeface="Calibri" pitchFamily="34" charset="0"/>
                        <a:cs typeface="B Nazanin" pitchFamily="2" charset="-78"/>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5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ea typeface="Calibri" pitchFamily="34" charset="0"/>
                          <a:cs typeface="B Nazanin" pitchFamily="2" charset="-78"/>
                        </a:rPr>
                        <a:t>Ctrl + F    </a:t>
                      </a:r>
                      <a:endParaRPr kumimoji="0" lang="en-US" sz="2000" b="0" i="0" u="none" strike="noStrike" cap="none" normalizeH="0" baseline="0" smtClean="0">
                        <a:ln>
                          <a:noFill/>
                        </a:ln>
                        <a:solidFill>
                          <a:schemeClr val="tx1"/>
                        </a:solidFill>
                        <a:effectLst/>
                        <a:latin typeface="Calibri" pitchFamily="34" charset="0"/>
                        <a:ea typeface="Calibri" pitchFamily="34" charset="0"/>
                        <a:cs typeface="B Nazanin" pitchFamily="2" charset="-78"/>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50000"/>
                        </a:lnSpc>
                        <a:spcBef>
                          <a:spcPct val="0"/>
                        </a:spcBef>
                        <a:spcAft>
                          <a:spcPct val="0"/>
                        </a:spcAft>
                        <a:buClrTx/>
                        <a:buSzTx/>
                        <a:buFontTx/>
                        <a:buNone/>
                        <a:tabLst/>
                      </a:pPr>
                      <a:r>
                        <a:rPr kumimoji="0" lang="fa-IR" sz="2000" b="0" i="0" u="none" strike="noStrike" cap="none" normalizeH="0" baseline="0" smtClean="0">
                          <a:ln>
                            <a:noFill/>
                          </a:ln>
                          <a:solidFill>
                            <a:schemeClr val="tx1"/>
                          </a:solidFill>
                          <a:effectLst/>
                          <a:latin typeface="Calibri" pitchFamily="34" charset="0"/>
                          <a:ea typeface="Calibri" pitchFamily="34" charset="0"/>
                          <a:cs typeface="B Nazanin" pitchFamily="2" charset="-78"/>
                        </a:rPr>
                        <a:t>در پنجره فعال جستجو می کند تا متن انتخابی را پیدا کرده وآن را با متنی که درقسمت </a:t>
                      </a:r>
                      <a:r>
                        <a:rPr kumimoji="0" lang="en-US" sz="2000" b="0" i="0" u="none" strike="noStrike" cap="none" normalizeH="0" baseline="0" smtClean="0">
                          <a:ln>
                            <a:noFill/>
                          </a:ln>
                          <a:solidFill>
                            <a:schemeClr val="tx1"/>
                          </a:solidFill>
                          <a:effectLst/>
                          <a:latin typeface="Arial" charset="0"/>
                          <a:ea typeface="Calibri" pitchFamily="34" charset="0"/>
                          <a:cs typeface="B Nazanin" pitchFamily="2" charset="-78"/>
                        </a:rPr>
                        <a:t>Replace with</a:t>
                      </a:r>
                      <a:r>
                        <a:rPr kumimoji="0" lang="fa-IR" sz="2000" b="0" i="0" u="none" strike="noStrike" cap="none" normalizeH="0" baseline="0" smtClean="0">
                          <a:ln>
                            <a:noFill/>
                          </a:ln>
                          <a:solidFill>
                            <a:schemeClr val="tx1"/>
                          </a:solidFill>
                          <a:effectLst/>
                          <a:latin typeface="Calibri" pitchFamily="34" charset="0"/>
                          <a:ea typeface="Calibri" pitchFamily="34" charset="0"/>
                          <a:cs typeface="B Nazanin" pitchFamily="2" charset="-78"/>
                        </a:rPr>
                        <a:t> آورده شده است،عوض کند.</a:t>
                      </a:r>
                      <a:endParaRPr kumimoji="0" lang="en-US" sz="2000" b="0" i="0" u="none" strike="noStrike" cap="none" normalizeH="0" baseline="0" smtClean="0">
                        <a:ln>
                          <a:noFill/>
                        </a:ln>
                        <a:solidFill>
                          <a:schemeClr val="tx1"/>
                        </a:solidFill>
                        <a:effectLst/>
                        <a:latin typeface="Calibri" pitchFamily="34" charset="0"/>
                        <a:ea typeface="Calibri" pitchFamily="34" charset="0"/>
                        <a:cs typeface="B Nazanin" pitchFamily="2" charset="-78"/>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000125">
                <a:tc>
                  <a:txBody>
                    <a:bodyPr/>
                    <a:lstStyle/>
                    <a:p>
                      <a:pPr marL="0" marR="0" lvl="0" indent="0" algn="r" defTabSz="914400" rtl="1" eaLnBrk="1" fontAlgn="base" latinLnBrk="0" hangingPunct="1">
                        <a:lnSpc>
                          <a:spcPct val="15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ea typeface="Calibri" pitchFamily="34" charset="0"/>
                          <a:cs typeface="B Nazanin" pitchFamily="2" charset="-78"/>
                        </a:rPr>
                        <a:t>Options  </a:t>
                      </a:r>
                      <a:endParaRPr kumimoji="0" lang="en-US" sz="2000" b="0" i="0" u="none" strike="noStrike" cap="none" normalizeH="0" baseline="0" smtClean="0">
                        <a:ln>
                          <a:noFill/>
                        </a:ln>
                        <a:solidFill>
                          <a:schemeClr val="tx1"/>
                        </a:solidFill>
                        <a:effectLst/>
                        <a:latin typeface="Calibri" pitchFamily="34" charset="0"/>
                        <a:ea typeface="Calibri" pitchFamily="34" charset="0"/>
                        <a:cs typeface="B Nazanin" pitchFamily="2" charset="-78"/>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5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ea typeface="Calibri" pitchFamily="34" charset="0"/>
                          <a:cs typeface="B Nazanin" pitchFamily="2" charset="-78"/>
                        </a:rPr>
                        <a:t>Alt + O     </a:t>
                      </a:r>
                      <a:endParaRPr kumimoji="0" lang="en-US" sz="2000" b="0" i="0" u="none" strike="noStrike" cap="none" normalizeH="0" baseline="0" smtClean="0">
                        <a:ln>
                          <a:noFill/>
                        </a:ln>
                        <a:solidFill>
                          <a:schemeClr val="tx1"/>
                        </a:solidFill>
                        <a:effectLst/>
                        <a:latin typeface="Calibri" pitchFamily="34" charset="0"/>
                        <a:ea typeface="Calibri" pitchFamily="34" charset="0"/>
                        <a:cs typeface="B Nazanin" pitchFamily="2" charset="-78"/>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50000"/>
                        </a:lnSpc>
                        <a:spcBef>
                          <a:spcPct val="0"/>
                        </a:spcBef>
                        <a:spcAft>
                          <a:spcPct val="0"/>
                        </a:spcAft>
                        <a:buClrTx/>
                        <a:buSzTx/>
                        <a:buFontTx/>
                        <a:buNone/>
                        <a:tabLst/>
                      </a:pPr>
                      <a:r>
                        <a:rPr kumimoji="0" lang="fa-IR" sz="2000" b="0" i="0" u="none" strike="noStrike" cap="none" normalizeH="0" baseline="0" dirty="0" smtClean="0">
                          <a:ln>
                            <a:noFill/>
                          </a:ln>
                          <a:solidFill>
                            <a:schemeClr val="tx1"/>
                          </a:solidFill>
                          <a:effectLst/>
                          <a:latin typeface="Calibri" pitchFamily="34" charset="0"/>
                          <a:ea typeface="Calibri" pitchFamily="34" charset="0"/>
                          <a:cs typeface="B Nazanin" pitchFamily="2" charset="-78"/>
                        </a:rPr>
                        <a:t>امکان مشاهده و تغییر پارامترهای مختلفی را که در لیندو به کار می روند، فراهم می کند.</a:t>
                      </a:r>
                      <a:endParaRPr kumimoji="0" lang="en-US" sz="2000" b="0" i="0" u="none" strike="noStrike" cap="none" normalizeH="0" baseline="0" dirty="0" smtClean="0">
                        <a:ln>
                          <a:noFill/>
                        </a:ln>
                        <a:solidFill>
                          <a:schemeClr val="tx1"/>
                        </a:solidFill>
                        <a:effectLst/>
                        <a:latin typeface="Calibri" pitchFamily="34" charset="0"/>
                        <a:ea typeface="Calibri" pitchFamily="34" charset="0"/>
                        <a:cs typeface="B Nazanin" pitchFamily="2" charset="-78"/>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000125">
                <a:tc>
                  <a:txBody>
                    <a:bodyPr/>
                    <a:lstStyle/>
                    <a:p>
                      <a:pPr marL="0" marR="0" lvl="0" indent="0" algn="r" defTabSz="914400" rtl="1" eaLnBrk="1" fontAlgn="base" latinLnBrk="0" hangingPunct="1">
                        <a:lnSpc>
                          <a:spcPct val="15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ea typeface="Calibri" pitchFamily="34" charset="0"/>
                          <a:cs typeface="B Nazanin" pitchFamily="2" charset="-78"/>
                        </a:rPr>
                        <a:t>Go to   </a:t>
                      </a:r>
                      <a:endParaRPr kumimoji="0" lang="en-US" sz="2000" b="0" i="0" u="none" strike="noStrike" cap="none" normalizeH="0" baseline="0" smtClean="0">
                        <a:ln>
                          <a:noFill/>
                        </a:ln>
                        <a:solidFill>
                          <a:schemeClr val="tx1"/>
                        </a:solidFill>
                        <a:effectLst/>
                        <a:latin typeface="Calibri" pitchFamily="34" charset="0"/>
                        <a:ea typeface="Calibri" pitchFamily="34" charset="0"/>
                        <a:cs typeface="B Nazanin" pitchFamily="2" charset="-78"/>
                      </a:endParaRPr>
                    </a:p>
                    <a:p>
                      <a:pPr marL="0" marR="0" lvl="0" indent="0" algn="r" defTabSz="914400" rtl="1" eaLnBrk="1" fontAlgn="base" latinLnBrk="0" hangingPunct="1">
                        <a:lnSpc>
                          <a:spcPct val="15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ea typeface="Calibri" pitchFamily="34" charset="0"/>
                          <a:cs typeface="B Nazanin" pitchFamily="2" charset="-78"/>
                        </a:rPr>
                        <a:t>Line    </a:t>
                      </a:r>
                      <a:endParaRPr kumimoji="0" lang="en-US" sz="2000" b="0" i="0" u="none" strike="noStrike" cap="none" normalizeH="0" baseline="0" smtClean="0">
                        <a:ln>
                          <a:noFill/>
                        </a:ln>
                        <a:solidFill>
                          <a:schemeClr val="tx1"/>
                        </a:solidFill>
                        <a:effectLst/>
                        <a:latin typeface="Calibri" pitchFamily="34" charset="0"/>
                        <a:ea typeface="Calibri" pitchFamily="34" charset="0"/>
                        <a:cs typeface="B Nazanin" pitchFamily="2" charset="-78"/>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5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ea typeface="Calibri" pitchFamily="34" charset="0"/>
                          <a:cs typeface="B Nazanin" pitchFamily="2" charset="-78"/>
                        </a:rPr>
                        <a:t>Ctrl + T     </a:t>
                      </a:r>
                      <a:endParaRPr kumimoji="0" lang="en-US" sz="2000" b="0" i="0" u="none" strike="noStrike" cap="none" normalizeH="0" baseline="0" smtClean="0">
                        <a:ln>
                          <a:noFill/>
                        </a:ln>
                        <a:solidFill>
                          <a:schemeClr val="tx1"/>
                        </a:solidFill>
                        <a:effectLst/>
                        <a:latin typeface="Calibri" pitchFamily="34" charset="0"/>
                        <a:ea typeface="Calibri" pitchFamily="34" charset="0"/>
                        <a:cs typeface="B Nazanin" pitchFamily="2" charset="-78"/>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50000"/>
                        </a:lnSpc>
                        <a:spcBef>
                          <a:spcPct val="0"/>
                        </a:spcBef>
                        <a:spcAft>
                          <a:spcPct val="0"/>
                        </a:spcAft>
                        <a:buClrTx/>
                        <a:buSzTx/>
                        <a:buFontTx/>
                        <a:buNone/>
                        <a:tabLst/>
                      </a:pPr>
                      <a:r>
                        <a:rPr kumimoji="0" lang="fa-IR" sz="2000" b="0" i="0" u="none" strike="noStrike" cap="none" normalizeH="0" baseline="0" smtClean="0">
                          <a:ln>
                            <a:noFill/>
                          </a:ln>
                          <a:solidFill>
                            <a:schemeClr val="tx1"/>
                          </a:solidFill>
                          <a:effectLst/>
                          <a:latin typeface="Calibri" pitchFamily="34" charset="0"/>
                          <a:ea typeface="Calibri" pitchFamily="34" charset="0"/>
                          <a:cs typeface="B Nazanin" pitchFamily="2" charset="-78"/>
                        </a:rPr>
                        <a:t>امکان حرکت خط چشمک زن را به سطر مشخص شده در پنجره فعال، فراهم می کند.</a:t>
                      </a:r>
                      <a:endParaRPr kumimoji="0" lang="en-US" sz="2000" b="0" i="0" u="none" strike="noStrike" cap="none" normalizeH="0" baseline="0" smtClean="0">
                        <a:ln>
                          <a:noFill/>
                        </a:ln>
                        <a:solidFill>
                          <a:schemeClr val="tx1"/>
                        </a:solidFill>
                        <a:effectLst/>
                        <a:latin typeface="Calibri" pitchFamily="34" charset="0"/>
                        <a:ea typeface="Calibri" pitchFamily="34" charset="0"/>
                        <a:cs typeface="B Nazanin" pitchFamily="2" charset="-78"/>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000125">
                <a:tc>
                  <a:txBody>
                    <a:bodyPr/>
                    <a:lstStyle/>
                    <a:p>
                      <a:pPr marL="0" marR="0" lvl="0" indent="0" algn="r" defTabSz="914400" rtl="1" eaLnBrk="1" fontAlgn="base" latinLnBrk="0" hangingPunct="1">
                        <a:lnSpc>
                          <a:spcPct val="15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ea typeface="Calibri" pitchFamily="34" charset="0"/>
                          <a:cs typeface="B Nazanin" pitchFamily="2" charset="-78"/>
                        </a:rPr>
                        <a:t>Paste   </a:t>
                      </a:r>
                      <a:endParaRPr kumimoji="0" lang="en-US" sz="2000" b="0" i="0" u="none" strike="noStrike" cap="none" normalizeH="0" baseline="0" smtClean="0">
                        <a:ln>
                          <a:noFill/>
                        </a:ln>
                        <a:solidFill>
                          <a:schemeClr val="tx1"/>
                        </a:solidFill>
                        <a:effectLst/>
                        <a:latin typeface="Calibri" pitchFamily="34" charset="0"/>
                        <a:ea typeface="Calibri" pitchFamily="34" charset="0"/>
                        <a:cs typeface="B Nazanin" pitchFamily="2" charset="-78"/>
                      </a:endParaRPr>
                    </a:p>
                    <a:p>
                      <a:pPr marL="0" marR="0" lvl="0" indent="0" algn="r" defTabSz="914400" rtl="1" eaLnBrk="1" fontAlgn="base" latinLnBrk="0" hangingPunct="1">
                        <a:lnSpc>
                          <a:spcPct val="15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ea typeface="Calibri" pitchFamily="34" charset="0"/>
                          <a:cs typeface="B Nazanin" pitchFamily="2" charset="-78"/>
                        </a:rPr>
                        <a:t>Symbol </a:t>
                      </a:r>
                      <a:endParaRPr kumimoji="0" lang="en-US" sz="2000" b="0" i="0" u="none" strike="noStrike" cap="none" normalizeH="0" baseline="0" smtClean="0">
                        <a:ln>
                          <a:noFill/>
                        </a:ln>
                        <a:solidFill>
                          <a:schemeClr val="tx1"/>
                        </a:solidFill>
                        <a:effectLst/>
                        <a:latin typeface="Calibri" pitchFamily="34" charset="0"/>
                        <a:ea typeface="Calibri" pitchFamily="34" charset="0"/>
                        <a:cs typeface="B Nazanin" pitchFamily="2" charset="-78"/>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5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ea typeface="Calibri" pitchFamily="34" charset="0"/>
                          <a:cs typeface="B Nazanin" pitchFamily="2" charset="-78"/>
                        </a:rPr>
                        <a:t>Ctrl + P    </a:t>
                      </a:r>
                      <a:endParaRPr kumimoji="0" lang="en-US" sz="2000" b="0" i="0" u="none" strike="noStrike" cap="none" normalizeH="0" baseline="0" smtClean="0">
                        <a:ln>
                          <a:noFill/>
                        </a:ln>
                        <a:solidFill>
                          <a:schemeClr val="tx1"/>
                        </a:solidFill>
                        <a:effectLst/>
                        <a:latin typeface="Calibri" pitchFamily="34" charset="0"/>
                        <a:ea typeface="Calibri" pitchFamily="34" charset="0"/>
                        <a:cs typeface="B Nazanin" pitchFamily="2" charset="-78"/>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50000"/>
                        </a:lnSpc>
                        <a:spcBef>
                          <a:spcPct val="0"/>
                        </a:spcBef>
                        <a:spcAft>
                          <a:spcPct val="0"/>
                        </a:spcAft>
                        <a:buClrTx/>
                        <a:buSzTx/>
                        <a:buFontTx/>
                        <a:buNone/>
                        <a:tabLst/>
                      </a:pPr>
                      <a:r>
                        <a:rPr kumimoji="0" lang="fa-IR" sz="2000" b="0" i="0" u="none" strike="noStrike" cap="none" normalizeH="0" baseline="0" dirty="0" smtClean="0">
                          <a:ln>
                            <a:noFill/>
                          </a:ln>
                          <a:solidFill>
                            <a:schemeClr val="tx1"/>
                          </a:solidFill>
                          <a:effectLst/>
                          <a:latin typeface="Calibri" pitchFamily="34" charset="0"/>
                          <a:ea typeface="Calibri" pitchFamily="34" charset="0"/>
                          <a:cs typeface="B Nazanin" pitchFamily="2" charset="-78"/>
                        </a:rPr>
                        <a:t>امکان وارد کردن اسامی متغیرو نشانه های ذخیره شده را در پنجره فعال فراهم می آورد.</a:t>
                      </a:r>
                      <a:endParaRPr kumimoji="0" lang="en-US" sz="2000" b="0" i="0" u="none" strike="noStrike" cap="none" normalizeH="0" baseline="0" dirty="0" smtClean="0">
                        <a:ln>
                          <a:noFill/>
                        </a:ln>
                        <a:solidFill>
                          <a:schemeClr val="tx1"/>
                        </a:solidFill>
                        <a:effectLst/>
                        <a:latin typeface="Calibri" pitchFamily="34" charset="0"/>
                        <a:ea typeface="Calibri" pitchFamily="34" charset="0"/>
                        <a:cs typeface="B Nazanin" pitchFamily="2" charset="-78"/>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p:fade thruBlk="1"/>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noFill/>
        </p:spPr>
        <p:txBody>
          <a:bodyPr/>
          <a:lstStyle/>
          <a:p>
            <a:pPr algn="r" rtl="1" eaLnBrk="1" hangingPunct="1"/>
            <a:r>
              <a:rPr lang="fa-IR" sz="3200" b="1" i="0" smtClean="0">
                <a:latin typeface="Arial" charset="0"/>
                <a:cs typeface="B Nazanin" pitchFamily="2" charset="-78"/>
              </a:rPr>
              <a:t>آشنایی با نرم افزار </a:t>
            </a:r>
            <a:r>
              <a:rPr lang="en-US" sz="3200" b="1" i="0" smtClean="0">
                <a:latin typeface="Arial" charset="0"/>
                <a:cs typeface="B Nazanin" pitchFamily="2" charset="-78"/>
              </a:rPr>
              <a:t>LINDO</a:t>
            </a:r>
          </a:p>
        </p:txBody>
      </p:sp>
      <p:graphicFrame>
        <p:nvGraphicFramePr>
          <p:cNvPr id="4" name="Table 3"/>
          <p:cNvGraphicFramePr>
            <a:graphicFrameLocks noGrp="1"/>
          </p:cNvGraphicFramePr>
          <p:nvPr/>
        </p:nvGraphicFramePr>
        <p:xfrm>
          <a:off x="285750" y="1143000"/>
          <a:ext cx="8501063" cy="3357563"/>
        </p:xfrm>
        <a:graphic>
          <a:graphicData uri="http://schemas.openxmlformats.org/drawingml/2006/table">
            <a:tbl>
              <a:tblPr rtl="1"/>
              <a:tblGrid>
                <a:gridCol w="1214438"/>
                <a:gridCol w="1757362"/>
                <a:gridCol w="5529263"/>
              </a:tblGrid>
              <a:tr h="1119188">
                <a:tc>
                  <a:txBody>
                    <a:bodyPr/>
                    <a:lstStyle/>
                    <a:p>
                      <a:pPr marL="0" marR="0" lvl="0" indent="0" algn="r" defTabSz="914400" rtl="1" eaLnBrk="1" fontAlgn="base" latinLnBrk="0" hangingPunct="1">
                        <a:lnSpc>
                          <a:spcPct val="15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charset="0"/>
                          <a:ea typeface="Calibri" pitchFamily="34" charset="0"/>
                          <a:cs typeface="B Nazanin" pitchFamily="2" charset="-78"/>
                        </a:rPr>
                        <a:t>Select   </a:t>
                      </a:r>
                      <a:endParaRPr kumimoji="0" lang="en-US" sz="2000" b="0" i="0" u="none" strike="noStrike" cap="none" normalizeH="0" baseline="0" dirty="0" smtClean="0">
                        <a:ln>
                          <a:noFill/>
                        </a:ln>
                        <a:solidFill>
                          <a:schemeClr val="tx1"/>
                        </a:solidFill>
                        <a:effectLst/>
                        <a:latin typeface="Calibri" pitchFamily="34" charset="0"/>
                        <a:ea typeface="Calibri" pitchFamily="34" charset="0"/>
                        <a:cs typeface="B Nazanin" pitchFamily="2" charset="-78"/>
                      </a:endParaRPr>
                    </a:p>
                    <a:p>
                      <a:pPr marL="0" marR="0" lvl="0" indent="0" algn="r" defTabSz="914400" rtl="1" eaLnBrk="1" fontAlgn="base" latinLnBrk="0" hangingPunct="1">
                        <a:lnSpc>
                          <a:spcPct val="15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charset="0"/>
                          <a:ea typeface="Calibri" pitchFamily="34" charset="0"/>
                          <a:cs typeface="B Nazanin" pitchFamily="2" charset="-78"/>
                        </a:rPr>
                        <a:t>All     </a:t>
                      </a:r>
                      <a:endParaRPr kumimoji="0" lang="en-US" sz="2000" b="0" i="0" u="none" strike="noStrike" cap="none" normalizeH="0" baseline="0" dirty="0" smtClean="0">
                        <a:ln>
                          <a:noFill/>
                        </a:ln>
                        <a:solidFill>
                          <a:schemeClr val="tx1"/>
                        </a:solidFill>
                        <a:effectLst/>
                        <a:latin typeface="Calibri" pitchFamily="34" charset="0"/>
                        <a:ea typeface="Calibri" pitchFamily="34" charset="0"/>
                        <a:cs typeface="B Nazanin" pitchFamily="2" charset="-78"/>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5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charset="0"/>
                          <a:ea typeface="Calibri" pitchFamily="34" charset="0"/>
                          <a:cs typeface="B Nazanin" pitchFamily="2" charset="-78"/>
                        </a:rPr>
                        <a:t>Ctrl + A   </a:t>
                      </a:r>
                      <a:endParaRPr kumimoji="0" lang="en-US" sz="2000" b="0" i="0" u="none" strike="noStrike" cap="none" normalizeH="0" baseline="0" dirty="0" smtClean="0">
                        <a:ln>
                          <a:noFill/>
                        </a:ln>
                        <a:solidFill>
                          <a:schemeClr val="tx1"/>
                        </a:solidFill>
                        <a:effectLst/>
                        <a:latin typeface="Calibri" pitchFamily="34" charset="0"/>
                        <a:ea typeface="Calibri" pitchFamily="34" charset="0"/>
                        <a:cs typeface="B Nazanin" pitchFamily="2" charset="-78"/>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50000"/>
                        </a:lnSpc>
                        <a:spcBef>
                          <a:spcPct val="0"/>
                        </a:spcBef>
                        <a:spcAft>
                          <a:spcPct val="0"/>
                        </a:spcAft>
                        <a:buClrTx/>
                        <a:buSzTx/>
                        <a:buFontTx/>
                        <a:buNone/>
                        <a:tabLst/>
                      </a:pPr>
                      <a:r>
                        <a:rPr kumimoji="0" lang="fa-IR" sz="2000" b="0" i="0" u="none" strike="noStrike" cap="none" normalizeH="0" baseline="0" smtClean="0">
                          <a:ln>
                            <a:noFill/>
                          </a:ln>
                          <a:solidFill>
                            <a:schemeClr val="tx1"/>
                          </a:solidFill>
                          <a:effectLst/>
                          <a:latin typeface="Calibri" pitchFamily="34" charset="0"/>
                          <a:ea typeface="Calibri" pitchFamily="34" charset="0"/>
                          <a:cs typeface="B Nazanin" pitchFamily="2" charset="-78"/>
                        </a:rPr>
                        <a:t>تمامی محتویات پنجره فعال را انتخاب می کند تا بتوان از آنها در کپی یا برش استفاده نمود.</a:t>
                      </a:r>
                      <a:endParaRPr kumimoji="0" lang="en-US" sz="2000" b="0" i="0" u="none" strike="noStrike" cap="none" normalizeH="0" baseline="0" smtClean="0">
                        <a:ln>
                          <a:noFill/>
                        </a:ln>
                        <a:solidFill>
                          <a:schemeClr val="tx1"/>
                        </a:solidFill>
                        <a:effectLst/>
                        <a:latin typeface="Calibri" pitchFamily="34" charset="0"/>
                        <a:ea typeface="Calibri" pitchFamily="34" charset="0"/>
                        <a:cs typeface="B Nazanin" pitchFamily="2" charset="-78"/>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119188">
                <a:tc>
                  <a:txBody>
                    <a:bodyPr/>
                    <a:lstStyle/>
                    <a:p>
                      <a:pPr marL="0" marR="0" lvl="0" indent="0" algn="r" defTabSz="914400" rtl="1" eaLnBrk="1" fontAlgn="base" latinLnBrk="0" hangingPunct="1">
                        <a:lnSpc>
                          <a:spcPct val="15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ea typeface="Calibri" pitchFamily="34" charset="0"/>
                          <a:cs typeface="B Nazanin" pitchFamily="2" charset="-78"/>
                        </a:rPr>
                        <a:t>Clear   </a:t>
                      </a:r>
                      <a:endParaRPr kumimoji="0" lang="en-US" sz="2000" b="0" i="0" u="none" strike="noStrike" cap="none" normalizeH="0" baseline="0" smtClean="0">
                        <a:ln>
                          <a:noFill/>
                        </a:ln>
                        <a:solidFill>
                          <a:schemeClr val="tx1"/>
                        </a:solidFill>
                        <a:effectLst/>
                        <a:latin typeface="Calibri" pitchFamily="34" charset="0"/>
                        <a:ea typeface="Calibri" pitchFamily="34" charset="0"/>
                        <a:cs typeface="B Nazanin" pitchFamily="2" charset="-78"/>
                      </a:endParaRPr>
                    </a:p>
                    <a:p>
                      <a:pPr marL="0" marR="0" lvl="0" indent="0" algn="r" defTabSz="914400" rtl="1" eaLnBrk="1" fontAlgn="base" latinLnBrk="0" hangingPunct="1">
                        <a:lnSpc>
                          <a:spcPct val="15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ea typeface="Calibri" pitchFamily="34" charset="0"/>
                          <a:cs typeface="B Nazanin" pitchFamily="2" charset="-78"/>
                        </a:rPr>
                        <a:t>All     </a:t>
                      </a:r>
                      <a:endParaRPr kumimoji="0" lang="en-US" sz="2000" b="0" i="0" u="none" strike="noStrike" cap="none" normalizeH="0" baseline="0" smtClean="0">
                        <a:ln>
                          <a:noFill/>
                        </a:ln>
                        <a:solidFill>
                          <a:schemeClr val="tx1"/>
                        </a:solidFill>
                        <a:effectLst/>
                        <a:latin typeface="Calibri" pitchFamily="34" charset="0"/>
                        <a:ea typeface="Calibri" pitchFamily="34" charset="0"/>
                        <a:cs typeface="B Nazanin" pitchFamily="2" charset="-78"/>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50000"/>
                        </a:lnSpc>
                        <a:spcBef>
                          <a:spcPct val="0"/>
                        </a:spcBef>
                        <a:spcAft>
                          <a:spcPct val="0"/>
                        </a:spcAft>
                        <a:buClrTx/>
                        <a:buSzTx/>
                        <a:buFontTx/>
                        <a:buNone/>
                        <a:tabLst/>
                      </a:pPr>
                      <a:endParaRPr kumimoji="0" lang="fa-IR" sz="2000" b="0" i="0" u="none" strike="noStrike" cap="none" normalizeH="0" baseline="0" smtClean="0">
                        <a:ln>
                          <a:noFill/>
                        </a:ln>
                        <a:solidFill>
                          <a:schemeClr val="tx1"/>
                        </a:solidFill>
                        <a:effectLst/>
                        <a:latin typeface="Calibri" pitchFamily="34" charset="0"/>
                        <a:ea typeface="Calibri" pitchFamily="34" charset="0"/>
                        <a:cs typeface="B Nazanin" pitchFamily="2" charset="-78"/>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50000"/>
                        </a:lnSpc>
                        <a:spcBef>
                          <a:spcPct val="0"/>
                        </a:spcBef>
                        <a:spcAft>
                          <a:spcPct val="0"/>
                        </a:spcAft>
                        <a:buClrTx/>
                        <a:buSzTx/>
                        <a:buFontTx/>
                        <a:buNone/>
                        <a:tabLst/>
                      </a:pPr>
                      <a:r>
                        <a:rPr kumimoji="0" lang="fa-IR" sz="2000" b="0" i="0" u="none" strike="noStrike" cap="none" normalizeH="0" baseline="0" smtClean="0">
                          <a:ln>
                            <a:noFill/>
                          </a:ln>
                          <a:solidFill>
                            <a:schemeClr val="tx1"/>
                          </a:solidFill>
                          <a:effectLst/>
                          <a:latin typeface="Calibri" pitchFamily="34" charset="0"/>
                          <a:ea typeface="Calibri" pitchFamily="34" charset="0"/>
                          <a:cs typeface="B Nazanin" pitchFamily="2" charset="-78"/>
                        </a:rPr>
                        <a:t>تمامی محتویات پنجره فعال را پاک می کند.</a:t>
                      </a:r>
                      <a:endParaRPr kumimoji="0" lang="en-US" sz="2000" b="0" i="0" u="none" strike="noStrike" cap="none" normalizeH="0" baseline="0" smtClean="0">
                        <a:ln>
                          <a:noFill/>
                        </a:ln>
                        <a:solidFill>
                          <a:schemeClr val="tx1"/>
                        </a:solidFill>
                        <a:effectLst/>
                        <a:latin typeface="Calibri" pitchFamily="34" charset="0"/>
                        <a:ea typeface="Calibri" pitchFamily="34" charset="0"/>
                        <a:cs typeface="B Nazanin" pitchFamily="2" charset="-78"/>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119188">
                <a:tc>
                  <a:txBody>
                    <a:bodyPr/>
                    <a:lstStyle/>
                    <a:p>
                      <a:pPr marL="0" marR="0" lvl="0" indent="0" algn="r" defTabSz="914400" rtl="1" eaLnBrk="1" fontAlgn="base" latinLnBrk="0" hangingPunct="1">
                        <a:lnSpc>
                          <a:spcPct val="150000"/>
                        </a:lnSpc>
                        <a:spcBef>
                          <a:spcPct val="0"/>
                        </a:spcBef>
                        <a:spcAft>
                          <a:spcPct val="0"/>
                        </a:spcAft>
                        <a:buClrTx/>
                        <a:buSzTx/>
                        <a:buFontTx/>
                        <a:buNone/>
                        <a:tabLst/>
                      </a:pPr>
                      <a:r>
                        <a:rPr kumimoji="0" lang="en-US" sz="1900" b="0" i="0" u="none" strike="noStrike" cap="none" normalizeH="0" baseline="0" smtClean="0">
                          <a:ln>
                            <a:noFill/>
                          </a:ln>
                          <a:solidFill>
                            <a:schemeClr val="tx1"/>
                          </a:solidFill>
                          <a:effectLst/>
                          <a:latin typeface="Arial" charset="0"/>
                          <a:ea typeface="Calibri" pitchFamily="34" charset="0"/>
                          <a:cs typeface="B Nazanin" pitchFamily="2" charset="-78"/>
                        </a:rPr>
                        <a:t>Choose </a:t>
                      </a:r>
                      <a:endParaRPr kumimoji="0" lang="en-US" sz="1900" b="0" i="0" u="none" strike="noStrike" cap="none" normalizeH="0" baseline="0" smtClean="0">
                        <a:ln>
                          <a:noFill/>
                        </a:ln>
                        <a:solidFill>
                          <a:schemeClr val="tx1"/>
                        </a:solidFill>
                        <a:effectLst/>
                        <a:latin typeface="Calibri" pitchFamily="34" charset="0"/>
                        <a:ea typeface="Calibri" pitchFamily="34" charset="0"/>
                        <a:cs typeface="B Nazanin" pitchFamily="2" charset="-78"/>
                      </a:endParaRPr>
                    </a:p>
                    <a:p>
                      <a:pPr marL="0" marR="0" lvl="0" indent="0" algn="r" defTabSz="914400" rtl="1" eaLnBrk="1" fontAlgn="base" latinLnBrk="0" hangingPunct="1">
                        <a:lnSpc>
                          <a:spcPct val="150000"/>
                        </a:lnSpc>
                        <a:spcBef>
                          <a:spcPct val="0"/>
                        </a:spcBef>
                        <a:spcAft>
                          <a:spcPct val="0"/>
                        </a:spcAft>
                        <a:buClrTx/>
                        <a:buSzTx/>
                        <a:buFontTx/>
                        <a:buNone/>
                        <a:tabLst/>
                      </a:pPr>
                      <a:r>
                        <a:rPr kumimoji="0" lang="en-US" sz="1900" b="0" i="0" u="none" strike="noStrike" cap="none" normalizeH="0" baseline="0" smtClean="0">
                          <a:ln>
                            <a:noFill/>
                          </a:ln>
                          <a:solidFill>
                            <a:schemeClr val="tx1"/>
                          </a:solidFill>
                          <a:effectLst/>
                          <a:latin typeface="Arial" charset="0"/>
                          <a:ea typeface="Calibri" pitchFamily="34" charset="0"/>
                          <a:cs typeface="B Nazanin" pitchFamily="2" charset="-78"/>
                        </a:rPr>
                        <a:t>New Font</a:t>
                      </a:r>
                      <a:endParaRPr kumimoji="0" lang="en-US" sz="1900" b="0" i="0" u="none" strike="noStrike" cap="none" normalizeH="0" baseline="0" smtClean="0">
                        <a:ln>
                          <a:noFill/>
                        </a:ln>
                        <a:solidFill>
                          <a:schemeClr val="tx1"/>
                        </a:solidFill>
                        <a:effectLst/>
                        <a:latin typeface="Calibri" pitchFamily="34" charset="0"/>
                        <a:ea typeface="Calibri" pitchFamily="34" charset="0"/>
                        <a:cs typeface="B Nazanin" pitchFamily="2" charset="-78"/>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50000"/>
                        </a:lnSpc>
                        <a:spcBef>
                          <a:spcPct val="0"/>
                        </a:spcBef>
                        <a:spcAft>
                          <a:spcPct val="0"/>
                        </a:spcAft>
                        <a:buClrTx/>
                        <a:buSzTx/>
                        <a:buFontTx/>
                        <a:buNone/>
                        <a:tabLst/>
                      </a:pPr>
                      <a:endParaRPr kumimoji="0" lang="fa-IR" sz="2000" b="0" i="0" u="none" strike="noStrike" cap="none" normalizeH="0" baseline="0" smtClean="0">
                        <a:ln>
                          <a:noFill/>
                        </a:ln>
                        <a:solidFill>
                          <a:schemeClr val="tx1"/>
                        </a:solidFill>
                        <a:effectLst/>
                        <a:latin typeface="Calibri" pitchFamily="34" charset="0"/>
                        <a:ea typeface="Calibri" pitchFamily="34" charset="0"/>
                        <a:cs typeface="B Nazanin" pitchFamily="2" charset="-78"/>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50000"/>
                        </a:lnSpc>
                        <a:spcBef>
                          <a:spcPct val="0"/>
                        </a:spcBef>
                        <a:spcAft>
                          <a:spcPct val="0"/>
                        </a:spcAft>
                        <a:buClrTx/>
                        <a:buSzTx/>
                        <a:buFontTx/>
                        <a:buNone/>
                        <a:tabLst/>
                      </a:pPr>
                      <a:r>
                        <a:rPr kumimoji="0" lang="fa-IR" sz="2000" b="0" i="0" u="none" strike="noStrike" cap="none" normalizeH="0" baseline="0" dirty="0" smtClean="0">
                          <a:ln>
                            <a:noFill/>
                          </a:ln>
                          <a:solidFill>
                            <a:schemeClr val="tx1"/>
                          </a:solidFill>
                          <a:effectLst/>
                          <a:latin typeface="Calibri" pitchFamily="34" charset="0"/>
                          <a:ea typeface="Calibri" pitchFamily="34" charset="0"/>
                          <a:cs typeface="B Nazanin" pitchFamily="2" charset="-78"/>
                        </a:rPr>
                        <a:t>شکل جدیدی ازقلم (فونت) را برای متن موجود در پنجره فعال، انتخاب می کند.</a:t>
                      </a:r>
                      <a:endParaRPr kumimoji="0" lang="en-US" sz="2000" b="0" i="0" u="none" strike="noStrike" cap="none" normalizeH="0" baseline="0" dirty="0" smtClean="0">
                        <a:ln>
                          <a:noFill/>
                        </a:ln>
                        <a:solidFill>
                          <a:schemeClr val="tx1"/>
                        </a:solidFill>
                        <a:effectLst/>
                        <a:latin typeface="Calibri" pitchFamily="34" charset="0"/>
                        <a:ea typeface="Calibri" pitchFamily="34" charset="0"/>
                        <a:cs typeface="B Nazanin" pitchFamily="2" charset="-78"/>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p:fade thruBlk="1"/>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noFill/>
        </p:spPr>
        <p:txBody>
          <a:bodyPr/>
          <a:lstStyle/>
          <a:p>
            <a:pPr algn="r" rtl="1" eaLnBrk="1" hangingPunct="1"/>
            <a:r>
              <a:rPr lang="fa-IR" sz="3200" b="1" i="0" smtClean="0">
                <a:latin typeface="Arial" charset="0"/>
                <a:cs typeface="B Nazanin" pitchFamily="2" charset="-78"/>
              </a:rPr>
              <a:t>آشنایی با نرم افزار </a:t>
            </a:r>
            <a:r>
              <a:rPr lang="en-US" sz="3200" b="1" i="0" smtClean="0">
                <a:latin typeface="Arial" charset="0"/>
                <a:cs typeface="B Nazanin" pitchFamily="2" charset="-78"/>
              </a:rPr>
              <a:t>LINDO</a:t>
            </a:r>
          </a:p>
        </p:txBody>
      </p:sp>
      <p:sp>
        <p:nvSpPr>
          <p:cNvPr id="30723" name="Rectangle 4"/>
          <p:cNvSpPr>
            <a:spLocks noChangeArrowheads="1"/>
          </p:cNvSpPr>
          <p:nvPr/>
        </p:nvSpPr>
        <p:spPr bwMode="auto">
          <a:xfrm>
            <a:off x="285750" y="1143000"/>
            <a:ext cx="8569325" cy="928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r" rtl="1">
              <a:buFont typeface="Arial" charset="0"/>
              <a:buChar char="•"/>
            </a:pPr>
            <a:r>
              <a:rPr lang="fa-IR" sz="2300" b="1">
                <a:solidFill>
                  <a:srgbClr val="0070C0"/>
                </a:solidFill>
                <a:cs typeface="B Nazanin" pitchFamily="2" charset="-78"/>
              </a:rPr>
              <a:t>منوی </a:t>
            </a:r>
            <a:r>
              <a:rPr lang="en-US" sz="2300" b="1">
                <a:solidFill>
                  <a:srgbClr val="0070C0"/>
                </a:solidFill>
                <a:cs typeface="B Nazanin" pitchFamily="2" charset="-78"/>
              </a:rPr>
              <a:t> Solve </a:t>
            </a:r>
          </a:p>
          <a:p>
            <a:pPr algn="r" rtl="1"/>
            <a:r>
              <a:rPr lang="fa-IR" sz="2300">
                <a:cs typeface="B Nazanin" pitchFamily="2" charset="-78"/>
              </a:rPr>
              <a:t>فرمان های منوی </a:t>
            </a:r>
            <a:r>
              <a:rPr lang="en-US" sz="2300">
                <a:cs typeface="B Nazanin" pitchFamily="2" charset="-78"/>
              </a:rPr>
              <a:t>Solve</a:t>
            </a:r>
            <a:r>
              <a:rPr lang="fa-IR" sz="2300">
                <a:cs typeface="B Nazanin" pitchFamily="2" charset="-78"/>
              </a:rPr>
              <a:t> پس ازوارد کردن داده ها وآمادگی برای حل مدل مورداستفاده قرارمی گیرند. مشخصات فرمان های منوی </a:t>
            </a:r>
            <a:r>
              <a:rPr lang="en-US" sz="2300">
                <a:cs typeface="B Nazanin" pitchFamily="2" charset="-78"/>
              </a:rPr>
              <a:t>Solve</a:t>
            </a:r>
            <a:r>
              <a:rPr lang="fa-IR" sz="2300">
                <a:cs typeface="B Nazanin" pitchFamily="2" charset="-78"/>
              </a:rPr>
              <a:t> در ذیل آورده شده است:</a:t>
            </a:r>
            <a:endParaRPr lang="en-US" sz="2300">
              <a:cs typeface="B Nazanin" pitchFamily="2" charset="-78"/>
            </a:endParaRPr>
          </a:p>
        </p:txBody>
      </p:sp>
      <p:graphicFrame>
        <p:nvGraphicFramePr>
          <p:cNvPr id="39959" name="Group 23"/>
          <p:cNvGraphicFramePr>
            <a:graphicFrameLocks noGrp="1"/>
          </p:cNvGraphicFramePr>
          <p:nvPr/>
        </p:nvGraphicFramePr>
        <p:xfrm>
          <a:off x="285750" y="2468563"/>
          <a:ext cx="8358188" cy="3460750"/>
        </p:xfrm>
        <a:graphic>
          <a:graphicData uri="http://schemas.openxmlformats.org/drawingml/2006/table">
            <a:tbl>
              <a:tblPr rtl="1"/>
              <a:tblGrid>
                <a:gridCol w="1425575"/>
                <a:gridCol w="1574800"/>
                <a:gridCol w="5357813"/>
              </a:tblGrid>
              <a:tr h="576263">
                <a:tc>
                  <a:txBody>
                    <a:bodyPr/>
                    <a:lstStyle/>
                    <a:p>
                      <a:pPr marL="0" marR="0" lvl="0" indent="0" algn="r" defTabSz="914400" rtl="1" eaLnBrk="1" fontAlgn="base" latinLnBrk="0" hangingPunct="1">
                        <a:lnSpc>
                          <a:spcPct val="150000"/>
                        </a:lnSpc>
                        <a:spcBef>
                          <a:spcPct val="0"/>
                        </a:spcBef>
                        <a:spcAft>
                          <a:spcPct val="0"/>
                        </a:spcAft>
                        <a:buClrTx/>
                        <a:buSzTx/>
                        <a:buFontTx/>
                        <a:buNone/>
                        <a:tabLst/>
                      </a:pPr>
                      <a:r>
                        <a:rPr kumimoji="0" lang="fa-IR" sz="2000" b="0" i="0" u="none" strike="noStrike" cap="none" normalizeH="0" baseline="0" dirty="0" smtClean="0">
                          <a:ln>
                            <a:noFill/>
                          </a:ln>
                          <a:solidFill>
                            <a:schemeClr val="tx1"/>
                          </a:solidFill>
                          <a:effectLst/>
                          <a:latin typeface="Calibri" pitchFamily="34" charset="0"/>
                          <a:ea typeface="Calibri" pitchFamily="34" charset="0"/>
                          <a:cs typeface="B Nazanin" pitchFamily="2" charset="-78"/>
                        </a:rPr>
                        <a:t>اسم فرمان</a:t>
                      </a:r>
                      <a:endParaRPr kumimoji="0" lang="en-US" sz="2000" b="0" i="0" u="none" strike="noStrike" cap="none" normalizeH="0" baseline="0" dirty="0" smtClean="0">
                        <a:ln>
                          <a:noFill/>
                        </a:ln>
                        <a:solidFill>
                          <a:schemeClr val="tx1"/>
                        </a:solidFill>
                        <a:effectLst/>
                        <a:latin typeface="Calibri" pitchFamily="34" charset="0"/>
                        <a:ea typeface="Calibri" pitchFamily="34" charset="0"/>
                        <a:cs typeface="B Nazanin" pitchFamily="2" charset="-78"/>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50000"/>
                        </a:lnSpc>
                        <a:spcBef>
                          <a:spcPct val="0"/>
                        </a:spcBef>
                        <a:spcAft>
                          <a:spcPct val="0"/>
                        </a:spcAft>
                        <a:buClrTx/>
                        <a:buSzTx/>
                        <a:buFontTx/>
                        <a:buNone/>
                        <a:tabLst/>
                      </a:pPr>
                      <a:r>
                        <a:rPr kumimoji="0" lang="fa-IR" sz="2000" b="0" i="0" u="none" strike="noStrike" cap="none" normalizeH="0" baseline="0" smtClean="0">
                          <a:ln>
                            <a:noFill/>
                          </a:ln>
                          <a:solidFill>
                            <a:schemeClr val="tx1"/>
                          </a:solidFill>
                          <a:effectLst/>
                          <a:latin typeface="Calibri" pitchFamily="34" charset="0"/>
                          <a:ea typeface="Calibri" pitchFamily="34" charset="0"/>
                          <a:cs typeface="B Nazanin" pitchFamily="2" charset="-78"/>
                        </a:rPr>
                        <a:t>کلید میانبر فرمان</a:t>
                      </a:r>
                      <a:endParaRPr kumimoji="0" lang="en-US" sz="2000" b="0" i="0" u="none" strike="noStrike" cap="none" normalizeH="0" baseline="0" smtClean="0">
                        <a:ln>
                          <a:noFill/>
                        </a:ln>
                        <a:solidFill>
                          <a:schemeClr val="tx1"/>
                        </a:solidFill>
                        <a:effectLst/>
                        <a:latin typeface="Calibri" pitchFamily="34" charset="0"/>
                        <a:ea typeface="Calibri" pitchFamily="34" charset="0"/>
                        <a:cs typeface="B Nazanin" pitchFamily="2" charset="-78"/>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50000"/>
                        </a:lnSpc>
                        <a:spcBef>
                          <a:spcPct val="0"/>
                        </a:spcBef>
                        <a:spcAft>
                          <a:spcPct val="0"/>
                        </a:spcAft>
                        <a:buClrTx/>
                        <a:buSzTx/>
                        <a:buFontTx/>
                        <a:buNone/>
                        <a:tabLst/>
                      </a:pPr>
                      <a:r>
                        <a:rPr kumimoji="0" lang="fa-IR" sz="2000" b="0" i="0" u="none" strike="noStrike" cap="none" normalizeH="0" baseline="0" smtClean="0">
                          <a:ln>
                            <a:noFill/>
                          </a:ln>
                          <a:solidFill>
                            <a:schemeClr val="tx1"/>
                          </a:solidFill>
                          <a:effectLst/>
                          <a:latin typeface="Calibri" pitchFamily="34" charset="0"/>
                          <a:ea typeface="Calibri" pitchFamily="34" charset="0"/>
                          <a:cs typeface="B Nazanin" pitchFamily="2" charset="-78"/>
                        </a:rPr>
                        <a:t>                           توضیح</a:t>
                      </a:r>
                      <a:endParaRPr kumimoji="0" lang="en-US" sz="2000" b="0" i="0" u="none" strike="noStrike" cap="none" normalizeH="0" baseline="0" smtClean="0">
                        <a:ln>
                          <a:noFill/>
                        </a:ln>
                        <a:solidFill>
                          <a:schemeClr val="tx1"/>
                        </a:solidFill>
                        <a:effectLst/>
                        <a:latin typeface="Calibri" pitchFamily="34" charset="0"/>
                        <a:ea typeface="Calibri" pitchFamily="34" charset="0"/>
                        <a:cs typeface="B Nazanin" pitchFamily="2" charset="-78"/>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154113">
                <a:tc>
                  <a:txBody>
                    <a:bodyPr/>
                    <a:lstStyle/>
                    <a:p>
                      <a:pPr marL="0" marR="0" lvl="0" indent="0" algn="r" defTabSz="914400" rtl="1" eaLnBrk="1" fontAlgn="base" latinLnBrk="0" hangingPunct="1">
                        <a:lnSpc>
                          <a:spcPct val="15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ea typeface="Calibri" pitchFamily="34" charset="0"/>
                          <a:cs typeface="B Nazanin" pitchFamily="2" charset="-78"/>
                        </a:rPr>
                        <a:t>Solve   </a:t>
                      </a:r>
                      <a:endParaRPr kumimoji="0" lang="en-US" sz="2000" b="0" i="0" u="none" strike="noStrike" cap="none" normalizeH="0" baseline="0" smtClean="0">
                        <a:ln>
                          <a:noFill/>
                        </a:ln>
                        <a:solidFill>
                          <a:schemeClr val="tx1"/>
                        </a:solidFill>
                        <a:effectLst/>
                        <a:latin typeface="Calibri" pitchFamily="34" charset="0"/>
                        <a:ea typeface="Calibri" pitchFamily="34" charset="0"/>
                        <a:cs typeface="B Nazanin" pitchFamily="2" charset="-78"/>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5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charset="0"/>
                          <a:ea typeface="Calibri" pitchFamily="34" charset="0"/>
                          <a:cs typeface="B Nazanin" pitchFamily="2" charset="-78"/>
                        </a:rPr>
                        <a:t>Ctrl + S    </a:t>
                      </a:r>
                      <a:endParaRPr kumimoji="0" lang="en-US" sz="2000" b="0" i="0" u="none" strike="noStrike" cap="none" normalizeH="0" baseline="0" dirty="0" smtClean="0">
                        <a:ln>
                          <a:noFill/>
                        </a:ln>
                        <a:solidFill>
                          <a:schemeClr val="tx1"/>
                        </a:solidFill>
                        <a:effectLst/>
                        <a:latin typeface="Calibri" pitchFamily="34" charset="0"/>
                        <a:ea typeface="Calibri" pitchFamily="34" charset="0"/>
                        <a:cs typeface="B Nazanin" pitchFamily="2" charset="-78"/>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50000"/>
                        </a:lnSpc>
                        <a:spcBef>
                          <a:spcPct val="0"/>
                        </a:spcBef>
                        <a:spcAft>
                          <a:spcPct val="0"/>
                        </a:spcAft>
                        <a:buClrTx/>
                        <a:buSzTx/>
                        <a:buFontTx/>
                        <a:buNone/>
                        <a:tabLst/>
                      </a:pPr>
                      <a:r>
                        <a:rPr kumimoji="0" lang="fa-IR" sz="2000" b="0" i="0" u="none" strike="noStrike" cap="none" normalizeH="0" baseline="0" smtClean="0">
                          <a:ln>
                            <a:noFill/>
                          </a:ln>
                          <a:solidFill>
                            <a:schemeClr val="tx1"/>
                          </a:solidFill>
                          <a:effectLst/>
                          <a:latin typeface="Calibri" pitchFamily="34" charset="0"/>
                          <a:ea typeface="Calibri" pitchFamily="34" charset="0"/>
                          <a:cs typeface="B Nazanin" pitchFamily="2" charset="-78"/>
                        </a:rPr>
                        <a:t>مدل مربوط به پنجره فعال رابرای حل، به حل کننده لیندو</a:t>
                      </a:r>
                      <a:endParaRPr kumimoji="0" lang="en-US" sz="2000" b="0" i="0" u="none" strike="noStrike" cap="none" normalizeH="0" baseline="0" smtClean="0">
                        <a:ln>
                          <a:noFill/>
                        </a:ln>
                        <a:solidFill>
                          <a:schemeClr val="tx1"/>
                        </a:solidFill>
                        <a:effectLst/>
                        <a:latin typeface="Calibri" pitchFamily="34" charset="0"/>
                        <a:ea typeface="Calibri" pitchFamily="34" charset="0"/>
                        <a:cs typeface="B Nazanin" pitchFamily="2" charset="-78"/>
                      </a:endParaRPr>
                    </a:p>
                    <a:p>
                      <a:pPr marL="0" marR="0" lvl="0" indent="0" algn="r" defTabSz="914400" rtl="1" eaLnBrk="1" fontAlgn="base" latinLnBrk="0" hangingPunct="1">
                        <a:lnSpc>
                          <a:spcPct val="150000"/>
                        </a:lnSpc>
                        <a:spcBef>
                          <a:spcPct val="0"/>
                        </a:spcBef>
                        <a:spcAft>
                          <a:spcPct val="0"/>
                        </a:spcAft>
                        <a:buClrTx/>
                        <a:buSzTx/>
                        <a:buFontTx/>
                        <a:buNone/>
                        <a:tabLst/>
                      </a:pPr>
                      <a:r>
                        <a:rPr kumimoji="0" lang="fa-IR" sz="2000" b="0" i="0" u="none" strike="noStrike" cap="none" normalizeH="0" baseline="0" smtClean="0">
                          <a:ln>
                            <a:noFill/>
                          </a:ln>
                          <a:solidFill>
                            <a:schemeClr val="tx1"/>
                          </a:solidFill>
                          <a:effectLst/>
                          <a:latin typeface="Calibri" pitchFamily="34" charset="0"/>
                          <a:ea typeface="Calibri" pitchFamily="34" charset="0"/>
                          <a:cs typeface="B Nazanin" pitchFamily="2" charset="-78"/>
                        </a:rPr>
                        <a:t>می فرستد</a:t>
                      </a:r>
                      <a:endParaRPr kumimoji="0" lang="en-US" sz="2000" b="0" i="0" u="none" strike="noStrike" cap="none" normalizeH="0" baseline="0" smtClean="0">
                        <a:ln>
                          <a:noFill/>
                        </a:ln>
                        <a:solidFill>
                          <a:schemeClr val="tx1"/>
                        </a:solidFill>
                        <a:effectLst/>
                        <a:latin typeface="Calibri" pitchFamily="34" charset="0"/>
                        <a:ea typeface="Calibri" pitchFamily="34" charset="0"/>
                        <a:cs typeface="B Nazanin" pitchFamily="2" charset="-78"/>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730375">
                <a:tc>
                  <a:txBody>
                    <a:bodyPr/>
                    <a:lstStyle/>
                    <a:p>
                      <a:pPr marL="0" marR="0" lvl="0" indent="0" algn="r" defTabSz="914400" rtl="1" eaLnBrk="1" fontAlgn="base" latinLnBrk="0" hangingPunct="1">
                        <a:lnSpc>
                          <a:spcPct val="15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ea typeface="Calibri" pitchFamily="34" charset="0"/>
                          <a:cs typeface="B Nazanin" pitchFamily="2" charset="-78"/>
                        </a:rPr>
                        <a:t>Compile  </a:t>
                      </a:r>
                      <a:endParaRPr kumimoji="0" lang="en-US" sz="2000" b="0" i="0" u="none" strike="noStrike" cap="none" normalizeH="0" baseline="0" smtClean="0">
                        <a:ln>
                          <a:noFill/>
                        </a:ln>
                        <a:solidFill>
                          <a:schemeClr val="tx1"/>
                        </a:solidFill>
                        <a:effectLst/>
                        <a:latin typeface="Calibri" pitchFamily="34" charset="0"/>
                        <a:ea typeface="Calibri" pitchFamily="34" charset="0"/>
                        <a:cs typeface="B Nazanin" pitchFamily="2" charset="-78"/>
                      </a:endParaRPr>
                    </a:p>
                    <a:p>
                      <a:pPr marL="0" marR="0" lvl="0" indent="0" algn="r" defTabSz="914400" rtl="1" eaLnBrk="1" fontAlgn="base" latinLnBrk="0" hangingPunct="1">
                        <a:lnSpc>
                          <a:spcPct val="15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ea typeface="Calibri" pitchFamily="34" charset="0"/>
                          <a:cs typeface="B Nazanin" pitchFamily="2" charset="-78"/>
                        </a:rPr>
                        <a:t>Model   </a:t>
                      </a:r>
                      <a:endParaRPr kumimoji="0" lang="en-US" sz="2000" b="0" i="0" u="none" strike="noStrike" cap="none" normalizeH="0" baseline="0" smtClean="0">
                        <a:ln>
                          <a:noFill/>
                        </a:ln>
                        <a:solidFill>
                          <a:schemeClr val="tx1"/>
                        </a:solidFill>
                        <a:effectLst/>
                        <a:latin typeface="Calibri" pitchFamily="34" charset="0"/>
                        <a:ea typeface="Calibri" pitchFamily="34" charset="0"/>
                        <a:cs typeface="B Nazanin" pitchFamily="2" charset="-78"/>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5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ea typeface="Calibri" pitchFamily="34" charset="0"/>
                          <a:cs typeface="B Nazanin" pitchFamily="2" charset="-78"/>
                        </a:rPr>
                        <a:t>Ctrl + E    </a:t>
                      </a:r>
                      <a:endParaRPr kumimoji="0" lang="en-US" sz="2000" b="0" i="0" u="none" strike="noStrike" cap="none" normalizeH="0" baseline="0" smtClean="0">
                        <a:ln>
                          <a:noFill/>
                        </a:ln>
                        <a:solidFill>
                          <a:schemeClr val="tx1"/>
                        </a:solidFill>
                        <a:effectLst/>
                        <a:latin typeface="Calibri" pitchFamily="34" charset="0"/>
                        <a:ea typeface="Calibri" pitchFamily="34" charset="0"/>
                        <a:cs typeface="B Nazanin" pitchFamily="2" charset="-78"/>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50000"/>
                        </a:lnSpc>
                        <a:spcBef>
                          <a:spcPct val="0"/>
                        </a:spcBef>
                        <a:spcAft>
                          <a:spcPct val="0"/>
                        </a:spcAft>
                        <a:buClrTx/>
                        <a:buSzTx/>
                        <a:buFontTx/>
                        <a:buNone/>
                        <a:tabLst/>
                      </a:pPr>
                      <a:r>
                        <a:rPr kumimoji="0" lang="fa-IR" sz="2000" b="0" i="0" u="none" strike="noStrike" cap="none" normalizeH="0" baseline="0" dirty="0" smtClean="0">
                          <a:ln>
                            <a:noFill/>
                          </a:ln>
                          <a:solidFill>
                            <a:schemeClr val="tx1"/>
                          </a:solidFill>
                          <a:effectLst/>
                          <a:latin typeface="Calibri" pitchFamily="34" charset="0"/>
                          <a:ea typeface="Calibri" pitchFamily="34" charset="0"/>
                          <a:cs typeface="B Nazanin" pitchFamily="2" charset="-78"/>
                        </a:rPr>
                        <a:t>مدل رابه ساختارریاضی مورد نیازحل کننده لیندو، ترجمه می کند. همچنین، هنگام استفاده ازفرمان </a:t>
                      </a:r>
                      <a:r>
                        <a:rPr kumimoji="0" lang="en-US" sz="2000" b="0" i="0" u="none" strike="noStrike" cap="none" normalizeH="0" baseline="0" dirty="0" smtClean="0">
                          <a:ln>
                            <a:noFill/>
                          </a:ln>
                          <a:solidFill>
                            <a:schemeClr val="tx1"/>
                          </a:solidFill>
                          <a:effectLst/>
                          <a:latin typeface="Arial" charset="0"/>
                          <a:ea typeface="Calibri" pitchFamily="34" charset="0"/>
                          <a:cs typeface="B Nazanin" pitchFamily="2" charset="-78"/>
                        </a:rPr>
                        <a:t>Solve</a:t>
                      </a:r>
                      <a:r>
                        <a:rPr kumimoji="0" lang="fa-IR" sz="2000" b="0" i="0" u="none" strike="noStrike" cap="none" normalizeH="0" baseline="0" dirty="0" smtClean="0">
                          <a:ln>
                            <a:noFill/>
                          </a:ln>
                          <a:solidFill>
                            <a:schemeClr val="tx1"/>
                          </a:solidFill>
                          <a:effectLst/>
                          <a:latin typeface="Calibri" pitchFamily="34" charset="0"/>
                          <a:ea typeface="Calibri" pitchFamily="34" charset="0"/>
                          <a:cs typeface="B Nazanin" pitchFamily="2" charset="-78"/>
                        </a:rPr>
                        <a:t>، مدل به صورت خودکارترجمه می گردد.</a:t>
                      </a:r>
                      <a:endParaRPr kumimoji="0" lang="en-US" sz="2000" b="0" i="0" u="none" strike="noStrike" cap="none" normalizeH="0" baseline="0" dirty="0" smtClean="0">
                        <a:ln>
                          <a:noFill/>
                        </a:ln>
                        <a:solidFill>
                          <a:schemeClr val="tx1"/>
                        </a:solidFill>
                        <a:effectLst/>
                        <a:latin typeface="Calibri" pitchFamily="34" charset="0"/>
                        <a:ea typeface="Calibri" pitchFamily="34" charset="0"/>
                        <a:cs typeface="B Nazanin" pitchFamily="2" charset="-78"/>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p:fade thruBlk="1"/>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2581" name="Rectangle 5"/>
          <p:cNvSpPr>
            <a:spLocks noChangeArrowheads="1"/>
          </p:cNvSpPr>
          <p:nvPr/>
        </p:nvSpPr>
        <p:spPr bwMode="auto">
          <a:xfrm>
            <a:off x="250825" y="1196975"/>
            <a:ext cx="8677275" cy="2519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r" rtl="1"/>
            <a:r>
              <a:rPr lang="fa-IR" sz="2100" b="1">
                <a:latin typeface="Arial" charset="0"/>
                <a:cs typeface="B Nazanin" pitchFamily="2" charset="-78"/>
              </a:rPr>
              <a:t>نرم افزار لیندو در سال 1986 توسط لینوس اسچراک</a:t>
            </a:r>
            <a:r>
              <a:rPr lang="fa-IR" sz="2100" i="1">
                <a:latin typeface="Impact" pitchFamily="34" charset="0"/>
                <a:cs typeface="B Nazanin" pitchFamily="2" charset="-78"/>
              </a:rPr>
              <a:t> </a:t>
            </a:r>
            <a:r>
              <a:rPr lang="fa-IR" sz="2100" b="1">
                <a:latin typeface="Impact" pitchFamily="34" charset="0"/>
                <a:cs typeface="B Nazanin" pitchFamily="2" charset="-78"/>
              </a:rPr>
              <a:t>نوشته شده است.</a:t>
            </a:r>
            <a:r>
              <a:rPr lang="en-US" sz="2100" b="1">
                <a:latin typeface="Arial" charset="0"/>
                <a:cs typeface="B Nazanin" pitchFamily="2" charset="-78"/>
              </a:rPr>
              <a:t/>
            </a:r>
            <a:br>
              <a:rPr lang="en-US" sz="2100" b="1">
                <a:latin typeface="Arial" charset="0"/>
                <a:cs typeface="B Nazanin" pitchFamily="2" charset="-78"/>
              </a:rPr>
            </a:br>
            <a:r>
              <a:rPr lang="en-US" sz="2100" b="1">
                <a:latin typeface="Arial" charset="0"/>
                <a:cs typeface="B Nazanin" pitchFamily="2" charset="-78"/>
              </a:rPr>
              <a:t/>
            </a:r>
            <a:br>
              <a:rPr lang="en-US" sz="2100" b="1">
                <a:latin typeface="Arial" charset="0"/>
                <a:cs typeface="B Nazanin" pitchFamily="2" charset="-78"/>
              </a:rPr>
            </a:br>
            <a:r>
              <a:rPr lang="fa-IR" sz="2100" b="1">
                <a:latin typeface="Arial" charset="0"/>
                <a:cs typeface="B Nazanin" pitchFamily="2" charset="-78"/>
              </a:rPr>
              <a:t> </a:t>
            </a:r>
            <a:r>
              <a:rPr lang="en-US" sz="2100" b="1">
                <a:latin typeface="Arial" charset="0"/>
                <a:cs typeface="B Nazanin" pitchFamily="2" charset="-78"/>
              </a:rPr>
              <a:t>LINDO</a:t>
            </a:r>
            <a:r>
              <a:rPr lang="fa-IR" sz="2100" b="1" i="1">
                <a:latin typeface="Arial" charset="0"/>
                <a:cs typeface="B Nazanin" pitchFamily="2" charset="-78"/>
              </a:rPr>
              <a:t> </a:t>
            </a:r>
            <a:r>
              <a:rPr lang="fa-IR" sz="2100" b="1">
                <a:latin typeface="Arial" charset="0"/>
                <a:cs typeface="B Nazanin" pitchFamily="2" charset="-78"/>
              </a:rPr>
              <a:t>از حروف ابتدایی عبارت </a:t>
            </a:r>
            <a:r>
              <a:rPr lang="ar-SA" sz="2100" b="1">
                <a:latin typeface="Arial" charset="0"/>
                <a:cs typeface="B Nazanin" pitchFamily="2" charset="-78"/>
              </a:rPr>
              <a:t/>
            </a:r>
            <a:br>
              <a:rPr lang="ar-SA" sz="2100" b="1">
                <a:latin typeface="Arial" charset="0"/>
                <a:cs typeface="B Nazanin" pitchFamily="2" charset="-78"/>
              </a:rPr>
            </a:br>
            <a:r>
              <a:rPr lang="en-US" sz="2100" b="1">
                <a:latin typeface="Arial" charset="0"/>
                <a:cs typeface="B Nazanin" pitchFamily="2" charset="-78"/>
              </a:rPr>
              <a:t/>
            </a:r>
            <a:br>
              <a:rPr lang="en-US" sz="2100" b="1">
                <a:latin typeface="Arial" charset="0"/>
                <a:cs typeface="B Nazanin" pitchFamily="2" charset="-78"/>
              </a:rPr>
            </a:br>
            <a:r>
              <a:rPr lang="ar-SA" sz="2800" b="1">
                <a:latin typeface="Arial" charset="0"/>
                <a:cs typeface="B Nazanin" pitchFamily="2" charset="-78"/>
              </a:rPr>
              <a:t> </a:t>
            </a:r>
            <a:r>
              <a:rPr lang="en-US" sz="2800" b="1">
                <a:solidFill>
                  <a:srgbClr val="3366CC"/>
                </a:solidFill>
                <a:latin typeface="Arial" charset="0"/>
                <a:cs typeface="B Nazanin" pitchFamily="2" charset="-78"/>
              </a:rPr>
              <a:t>L</a:t>
            </a:r>
            <a:r>
              <a:rPr lang="en-US" sz="2800" b="1">
                <a:latin typeface="Arial" charset="0"/>
                <a:cs typeface="B Nazanin" pitchFamily="2" charset="-78"/>
              </a:rPr>
              <a:t>inear  </a:t>
            </a:r>
            <a:r>
              <a:rPr lang="en-US" sz="2800" b="1">
                <a:solidFill>
                  <a:srgbClr val="3366CC"/>
                </a:solidFill>
                <a:latin typeface="Arial" charset="0"/>
                <a:cs typeface="B Nazanin" pitchFamily="2" charset="-78"/>
              </a:rPr>
              <a:t>IN</a:t>
            </a:r>
            <a:r>
              <a:rPr lang="en-US" sz="2800" b="1">
                <a:latin typeface="Arial" charset="0"/>
                <a:cs typeface="B Nazanin" pitchFamily="2" charset="-78"/>
              </a:rPr>
              <a:t>teractive and </a:t>
            </a:r>
            <a:r>
              <a:rPr lang="en-US" sz="2800" b="1">
                <a:solidFill>
                  <a:srgbClr val="3366CC"/>
                </a:solidFill>
                <a:latin typeface="Arial" charset="0"/>
                <a:cs typeface="B Nazanin" pitchFamily="2" charset="-78"/>
              </a:rPr>
              <a:t>D</a:t>
            </a:r>
            <a:r>
              <a:rPr lang="en-US" sz="2800" b="1">
                <a:latin typeface="Arial" charset="0"/>
                <a:cs typeface="B Nazanin" pitchFamily="2" charset="-78"/>
              </a:rPr>
              <a:t>iscrete </a:t>
            </a:r>
            <a:r>
              <a:rPr lang="en-US" sz="2800" b="1">
                <a:solidFill>
                  <a:srgbClr val="3366CC"/>
                </a:solidFill>
                <a:latin typeface="Arial" charset="0"/>
                <a:cs typeface="B Nazanin" pitchFamily="2" charset="-78"/>
              </a:rPr>
              <a:t>O</a:t>
            </a:r>
            <a:r>
              <a:rPr lang="en-US" sz="2800" b="1">
                <a:latin typeface="Arial" charset="0"/>
                <a:cs typeface="B Nazanin" pitchFamily="2" charset="-78"/>
              </a:rPr>
              <a:t>ptimizer</a:t>
            </a:r>
            <a:r>
              <a:rPr lang="en-US" sz="2100" b="1">
                <a:latin typeface="Arial" charset="0"/>
                <a:cs typeface="B Nazanin" pitchFamily="2" charset="-78"/>
              </a:rPr>
              <a:t>                                                                      </a:t>
            </a:r>
            <a:r>
              <a:rPr lang="fa-IR" sz="2100" b="1">
                <a:latin typeface="Arial" charset="0"/>
                <a:cs typeface="B Nazanin" pitchFamily="2" charset="-78"/>
              </a:rPr>
              <a:t> </a:t>
            </a:r>
            <a:r>
              <a:rPr lang="en-US" sz="2100" b="1">
                <a:latin typeface="Arial" charset="0"/>
                <a:cs typeface="B Nazanin" pitchFamily="2" charset="-78"/>
              </a:rPr>
              <a:t/>
            </a:r>
            <a:br>
              <a:rPr lang="en-US" sz="2100" b="1">
                <a:latin typeface="Arial" charset="0"/>
                <a:cs typeface="B Nazanin" pitchFamily="2" charset="-78"/>
              </a:rPr>
            </a:br>
            <a:endParaRPr lang="en-US" sz="2100" b="1">
              <a:latin typeface="Arial" charset="0"/>
              <a:cs typeface="B Nazanin" pitchFamily="2" charset="-78"/>
            </a:endParaRPr>
          </a:p>
        </p:txBody>
      </p:sp>
      <p:sp>
        <p:nvSpPr>
          <p:cNvPr id="4099" name="Rectangle 9"/>
          <p:cNvSpPr>
            <a:spLocks noGrp="1" noChangeArrowheads="1"/>
          </p:cNvSpPr>
          <p:nvPr>
            <p:ph type="title"/>
          </p:nvPr>
        </p:nvSpPr>
        <p:spPr>
          <a:noFill/>
        </p:spPr>
        <p:txBody>
          <a:bodyPr/>
          <a:lstStyle/>
          <a:p>
            <a:pPr algn="r" rtl="1" eaLnBrk="1" hangingPunct="1"/>
            <a:r>
              <a:rPr lang="fa-IR" sz="3200" b="1" i="0" smtClean="0">
                <a:latin typeface="Arial" charset="0"/>
                <a:cs typeface="B Nazanin" pitchFamily="2" charset="-78"/>
              </a:rPr>
              <a:t>آشنایی با نرم افزار </a:t>
            </a:r>
            <a:r>
              <a:rPr lang="en-US" sz="3200" b="1" i="0" smtClean="0">
                <a:latin typeface="Arial" charset="0"/>
                <a:cs typeface="B Nazanin" pitchFamily="2" charset="-78"/>
              </a:rPr>
              <a:t>LINDO</a:t>
            </a:r>
          </a:p>
        </p:txBody>
      </p:sp>
      <p:sp>
        <p:nvSpPr>
          <p:cNvPr id="152589" name="Rectangle 13"/>
          <p:cNvSpPr>
            <a:spLocks noChangeArrowheads="1"/>
          </p:cNvSpPr>
          <p:nvPr/>
        </p:nvSpPr>
        <p:spPr bwMode="auto">
          <a:xfrm>
            <a:off x="323850" y="3141663"/>
            <a:ext cx="8604250" cy="2735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r" rtl="1"/>
            <a:r>
              <a:rPr lang="ar-SA" sz="2100" b="1">
                <a:latin typeface="Arial" charset="0"/>
                <a:cs typeface="B Nazanin" pitchFamily="2" charset="-78"/>
              </a:rPr>
              <a:t>به معنای بهینه ساز خطی گسسته در ارتباط دو طرفه با کاربر اخذ گردیده است.</a:t>
            </a:r>
            <a:r>
              <a:rPr lang="en-US" sz="2100" b="1">
                <a:latin typeface="Arial" charset="0"/>
                <a:cs typeface="B Nazanin" pitchFamily="2" charset="-78"/>
              </a:rPr>
              <a:t/>
            </a:r>
            <a:br>
              <a:rPr lang="en-US" sz="2100" b="1">
                <a:latin typeface="Arial" charset="0"/>
                <a:cs typeface="B Nazanin" pitchFamily="2" charset="-78"/>
              </a:rPr>
            </a:br>
            <a:r>
              <a:rPr lang="ar-SA" sz="2100" b="1">
                <a:latin typeface="Arial" charset="0"/>
                <a:cs typeface="B Nazanin" pitchFamily="2" charset="-78"/>
              </a:rPr>
              <a:t>از این بسته نرم افزاری در حل مسایل برنامه ریزی خطی و عدد صحیح و درجه دو استفاده</a:t>
            </a:r>
            <a:r>
              <a:rPr lang="en-US" sz="2100" b="1">
                <a:latin typeface="Arial" charset="0"/>
                <a:cs typeface="B Nazanin" pitchFamily="2" charset="-78"/>
              </a:rPr>
              <a:t/>
            </a:r>
            <a:br>
              <a:rPr lang="en-US" sz="2100" b="1">
                <a:latin typeface="Arial" charset="0"/>
                <a:cs typeface="B Nazanin" pitchFamily="2" charset="-78"/>
              </a:rPr>
            </a:br>
            <a:r>
              <a:rPr lang="ar-SA" sz="2100" b="1">
                <a:latin typeface="Arial" charset="0"/>
                <a:cs typeface="B Nazanin" pitchFamily="2" charset="-78"/>
              </a:rPr>
              <a:t> میشود.</a:t>
            </a:r>
            <a:r>
              <a:rPr lang="en-US" sz="2100" b="1">
                <a:latin typeface="Arial" charset="0"/>
                <a:cs typeface="B Nazanin" pitchFamily="2" charset="-78"/>
              </a:rPr>
              <a:t/>
            </a:r>
            <a:br>
              <a:rPr lang="en-US" sz="2100" b="1">
                <a:latin typeface="Arial" charset="0"/>
                <a:cs typeface="B Nazanin" pitchFamily="2" charset="-78"/>
              </a:rPr>
            </a:br>
            <a:r>
              <a:rPr lang="ar-SA" sz="2100" b="1">
                <a:latin typeface="Arial" charset="0"/>
                <a:cs typeface="B Nazanin" pitchFamily="2" charset="-78"/>
              </a:rPr>
              <a:t>این بسته نرم افزاری می تواند در زمینه های مختلفی از قبیل برنامه ریزی</a:t>
            </a:r>
            <a:r>
              <a:rPr lang="en-US" sz="2100" b="1">
                <a:latin typeface="Arial" charset="0"/>
                <a:cs typeface="B Nazanin" pitchFamily="2" charset="-78"/>
              </a:rPr>
              <a:t> </a:t>
            </a:r>
            <a:r>
              <a:rPr lang="ar-SA" sz="2100" b="1">
                <a:latin typeface="Arial" charset="0"/>
                <a:cs typeface="B Nazanin" pitchFamily="2" charset="-78"/>
              </a:rPr>
              <a:t>بودجه و تولید،</a:t>
            </a:r>
            <a:r>
              <a:rPr lang="en-US" sz="2100" b="1">
                <a:latin typeface="Arial" charset="0"/>
                <a:cs typeface="B Nazanin" pitchFamily="2" charset="-78"/>
              </a:rPr>
              <a:t> </a:t>
            </a:r>
            <a:r>
              <a:rPr lang="ar-SA" sz="2100" b="1">
                <a:latin typeface="Arial" charset="0"/>
                <a:cs typeface="B Nazanin" pitchFamily="2" charset="-78"/>
              </a:rPr>
              <a:t>زمانبندی،</a:t>
            </a:r>
            <a:r>
              <a:rPr lang="en-US" sz="2100" b="1">
                <a:latin typeface="Arial" charset="0"/>
                <a:cs typeface="B Nazanin" pitchFamily="2" charset="-78"/>
              </a:rPr>
              <a:t> </a:t>
            </a:r>
            <a:r>
              <a:rPr lang="ar-SA" sz="2100" b="1">
                <a:latin typeface="Arial" charset="0"/>
                <a:cs typeface="B Nazanin" pitchFamily="2" charset="-78"/>
              </a:rPr>
              <a:t>تخصیص سایر فعالیت های صنعتی که به مسایل بهینه سازی مربوط است،مورد استفاده قرار گیرد.</a:t>
            </a:r>
            <a:br>
              <a:rPr lang="ar-SA" sz="2100" b="1">
                <a:latin typeface="Arial" charset="0"/>
                <a:cs typeface="B Nazanin" pitchFamily="2" charset="-78"/>
              </a:rPr>
            </a:br>
            <a:endParaRPr lang="en-US" sz="2100" b="1">
              <a:latin typeface="Arial" charset="0"/>
              <a:cs typeface="B Nazanin" pitchFamily="2" charset="-78"/>
            </a:endParaRP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52581"/>
                                        </p:tgtEl>
                                        <p:attrNameLst>
                                          <p:attrName>style.visibility</p:attrName>
                                        </p:attrNameLst>
                                      </p:cBhvr>
                                      <p:to>
                                        <p:strVal val="visible"/>
                                      </p:to>
                                    </p:set>
                                    <p:animEffect transition="in" filter="blinds(horizontal)">
                                      <p:cBhvr>
                                        <p:cTn id="7" dur="500"/>
                                        <p:tgtEl>
                                          <p:spTgt spid="15258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52589"/>
                                        </p:tgtEl>
                                        <p:attrNameLst>
                                          <p:attrName>style.visibility</p:attrName>
                                        </p:attrNameLst>
                                      </p:cBhvr>
                                      <p:to>
                                        <p:strVal val="visible"/>
                                      </p:to>
                                    </p:set>
                                    <p:animEffect transition="in" filter="blinds(horizontal)">
                                      <p:cBhvr>
                                        <p:cTn id="12" dur="500"/>
                                        <p:tgtEl>
                                          <p:spTgt spid="15258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2581" grpId="0"/>
      <p:bldP spid="152589"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noFill/>
        </p:spPr>
        <p:txBody>
          <a:bodyPr/>
          <a:lstStyle/>
          <a:p>
            <a:pPr algn="r" rtl="1" eaLnBrk="1" hangingPunct="1"/>
            <a:r>
              <a:rPr lang="fa-IR" sz="3200" b="1" i="0" smtClean="0">
                <a:latin typeface="Arial" charset="0"/>
                <a:cs typeface="B Nazanin" pitchFamily="2" charset="-78"/>
              </a:rPr>
              <a:t>آشنایی با نرم افزار </a:t>
            </a:r>
            <a:r>
              <a:rPr lang="en-US" sz="3200" b="1" i="0" smtClean="0">
                <a:latin typeface="Arial" charset="0"/>
                <a:cs typeface="B Nazanin" pitchFamily="2" charset="-78"/>
              </a:rPr>
              <a:t>LINDO</a:t>
            </a:r>
          </a:p>
        </p:txBody>
      </p:sp>
      <p:graphicFrame>
        <p:nvGraphicFramePr>
          <p:cNvPr id="6" name="Table 5"/>
          <p:cNvGraphicFramePr>
            <a:graphicFrameLocks noGrp="1"/>
          </p:cNvGraphicFramePr>
          <p:nvPr/>
        </p:nvGraphicFramePr>
        <p:xfrm>
          <a:off x="214313" y="1143000"/>
          <a:ext cx="8643937" cy="5072063"/>
        </p:xfrm>
        <a:graphic>
          <a:graphicData uri="http://schemas.openxmlformats.org/drawingml/2006/table">
            <a:tbl>
              <a:tblPr rtl="1"/>
              <a:tblGrid>
                <a:gridCol w="1474787"/>
                <a:gridCol w="1628775"/>
                <a:gridCol w="5540375"/>
              </a:tblGrid>
              <a:tr h="2254250">
                <a:tc>
                  <a:txBody>
                    <a:bodyPr/>
                    <a:lstStyle/>
                    <a:p>
                      <a:pPr marL="0" marR="0" lvl="0" indent="0" algn="r" defTabSz="914400" rtl="1" eaLnBrk="1" fontAlgn="base" latinLnBrk="0" hangingPunct="1">
                        <a:lnSpc>
                          <a:spcPct val="15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charset="0"/>
                          <a:ea typeface="Calibri" pitchFamily="34" charset="0"/>
                          <a:cs typeface="B Nazanin" pitchFamily="2" charset="-78"/>
                        </a:rPr>
                        <a:t>Debug   </a:t>
                      </a:r>
                      <a:endParaRPr kumimoji="0" lang="en-US" sz="2000" b="0" i="0" u="none" strike="noStrike" cap="none" normalizeH="0" baseline="0" dirty="0" smtClean="0">
                        <a:ln>
                          <a:noFill/>
                        </a:ln>
                        <a:solidFill>
                          <a:schemeClr val="tx1"/>
                        </a:solidFill>
                        <a:effectLst/>
                        <a:latin typeface="Calibri" pitchFamily="34" charset="0"/>
                        <a:ea typeface="Calibri" pitchFamily="34" charset="0"/>
                        <a:cs typeface="B Nazanin" pitchFamily="2" charset="-78"/>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5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ea typeface="Calibri" pitchFamily="34" charset="0"/>
                          <a:cs typeface="B Nazanin" pitchFamily="2" charset="-78"/>
                        </a:rPr>
                        <a:t>Ctrl + D    </a:t>
                      </a:r>
                      <a:endParaRPr kumimoji="0" lang="en-US" sz="2000" b="0" i="0" u="none" strike="noStrike" cap="none" normalizeH="0" baseline="0" smtClean="0">
                        <a:ln>
                          <a:noFill/>
                        </a:ln>
                        <a:solidFill>
                          <a:schemeClr val="tx1"/>
                        </a:solidFill>
                        <a:effectLst/>
                        <a:latin typeface="Calibri" pitchFamily="34" charset="0"/>
                        <a:ea typeface="Calibri" pitchFamily="34" charset="0"/>
                        <a:cs typeface="B Nazanin" pitchFamily="2" charset="-78"/>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50000"/>
                        </a:lnSpc>
                        <a:spcBef>
                          <a:spcPct val="0"/>
                        </a:spcBef>
                        <a:spcAft>
                          <a:spcPct val="0"/>
                        </a:spcAft>
                        <a:buClrTx/>
                        <a:buSzTx/>
                        <a:buFontTx/>
                        <a:buNone/>
                        <a:tabLst/>
                      </a:pPr>
                      <a:r>
                        <a:rPr kumimoji="0" lang="fa-IR" sz="2000" b="0" i="0" u="none" strike="noStrike" cap="none" normalizeH="0" baseline="0" dirty="0" smtClean="0">
                          <a:ln>
                            <a:noFill/>
                          </a:ln>
                          <a:solidFill>
                            <a:schemeClr val="tx1"/>
                          </a:solidFill>
                          <a:effectLst/>
                          <a:latin typeface="Calibri" pitchFamily="34" charset="0"/>
                          <a:ea typeface="Calibri" pitchFamily="34" charset="0"/>
                          <a:cs typeface="B Nazanin" pitchFamily="2" charset="-78"/>
                        </a:rPr>
                        <a:t>اشکالات در مدل غیرموجه و یا نامحدودرا مشخص می کند.در اینجا می توان تعداد سطرهای لازم وکافی، وهمچنین محدودیتهای بحرانی را که حذف آنها، مدل غیر موجه را به یک مدل موجه تبدیل می کند، مشخص کرد.</a:t>
                      </a:r>
                      <a:endParaRPr kumimoji="0" lang="en-US" sz="2000" b="0" i="0" u="none" strike="noStrike" cap="none" normalizeH="0" baseline="0" dirty="0" smtClean="0">
                        <a:ln>
                          <a:noFill/>
                        </a:ln>
                        <a:solidFill>
                          <a:schemeClr val="tx1"/>
                        </a:solidFill>
                        <a:effectLst/>
                        <a:latin typeface="Calibri" pitchFamily="34" charset="0"/>
                        <a:ea typeface="Calibri" pitchFamily="34" charset="0"/>
                        <a:cs typeface="B Nazanin" pitchFamily="2" charset="-78"/>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690688">
                <a:tc>
                  <a:txBody>
                    <a:bodyPr/>
                    <a:lstStyle/>
                    <a:p>
                      <a:pPr marL="0" marR="0" lvl="0" indent="0" algn="r" defTabSz="914400" rtl="1" eaLnBrk="1" fontAlgn="base" latinLnBrk="0" hangingPunct="1">
                        <a:lnSpc>
                          <a:spcPct val="15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ea typeface="Calibri" pitchFamily="34" charset="0"/>
                          <a:cs typeface="B Nazanin" pitchFamily="2" charset="-78"/>
                        </a:rPr>
                        <a:t>Pivot     </a:t>
                      </a:r>
                      <a:endParaRPr kumimoji="0" lang="en-US" sz="2000" b="0" i="0" u="none" strike="noStrike" cap="none" normalizeH="0" baseline="0" smtClean="0">
                        <a:ln>
                          <a:noFill/>
                        </a:ln>
                        <a:solidFill>
                          <a:schemeClr val="tx1"/>
                        </a:solidFill>
                        <a:effectLst/>
                        <a:latin typeface="Calibri" pitchFamily="34" charset="0"/>
                        <a:ea typeface="Calibri" pitchFamily="34" charset="0"/>
                        <a:cs typeface="B Nazanin" pitchFamily="2" charset="-78"/>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5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ea typeface="Calibri" pitchFamily="34" charset="0"/>
                          <a:cs typeface="B Nazanin" pitchFamily="2" charset="-78"/>
                        </a:rPr>
                        <a:t>Ctrl + N    </a:t>
                      </a:r>
                      <a:endParaRPr kumimoji="0" lang="en-US" sz="2000" b="0" i="0" u="none" strike="noStrike" cap="none" normalizeH="0" baseline="0" smtClean="0">
                        <a:ln>
                          <a:noFill/>
                        </a:ln>
                        <a:solidFill>
                          <a:schemeClr val="tx1"/>
                        </a:solidFill>
                        <a:effectLst/>
                        <a:latin typeface="Calibri" pitchFamily="34" charset="0"/>
                        <a:ea typeface="Calibri" pitchFamily="34" charset="0"/>
                        <a:cs typeface="B Nazanin" pitchFamily="2" charset="-78"/>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50000"/>
                        </a:lnSpc>
                        <a:spcBef>
                          <a:spcPct val="0"/>
                        </a:spcBef>
                        <a:spcAft>
                          <a:spcPct val="0"/>
                        </a:spcAft>
                        <a:buClrTx/>
                        <a:buSzTx/>
                        <a:buFontTx/>
                        <a:buNone/>
                        <a:tabLst/>
                      </a:pPr>
                      <a:r>
                        <a:rPr kumimoji="0" lang="fa-IR" sz="2000" b="0" i="0" u="none" strike="noStrike" cap="none" normalizeH="0" baseline="0" smtClean="0">
                          <a:ln>
                            <a:noFill/>
                          </a:ln>
                          <a:solidFill>
                            <a:schemeClr val="tx1"/>
                          </a:solidFill>
                          <a:effectLst/>
                          <a:latin typeface="Calibri" pitchFamily="34" charset="0"/>
                          <a:ea typeface="Calibri" pitchFamily="34" charset="0"/>
                          <a:cs typeface="B Nazanin" pitchFamily="2" charset="-78"/>
                        </a:rPr>
                        <a:t>سبب می شود که لیندوبه قدم بعدی در فرآیند حل مدل برود. به عبارت دیگر، امکان حل قدم به قدم مدل برنامه ریزی خطی را فراهم می آورد.</a:t>
                      </a:r>
                      <a:endParaRPr kumimoji="0" lang="en-US" sz="2000" b="0" i="0" u="none" strike="noStrike" cap="none" normalizeH="0" baseline="0" smtClean="0">
                        <a:ln>
                          <a:noFill/>
                        </a:ln>
                        <a:solidFill>
                          <a:schemeClr val="tx1"/>
                        </a:solidFill>
                        <a:effectLst/>
                        <a:latin typeface="Calibri" pitchFamily="34" charset="0"/>
                        <a:ea typeface="Calibri" pitchFamily="34" charset="0"/>
                        <a:cs typeface="B Nazanin" pitchFamily="2" charset="-78"/>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127125">
                <a:tc>
                  <a:txBody>
                    <a:bodyPr/>
                    <a:lstStyle/>
                    <a:p>
                      <a:pPr marL="0" marR="0" lvl="0" indent="0" algn="r" defTabSz="914400" rtl="1" eaLnBrk="1" fontAlgn="base" latinLnBrk="0" hangingPunct="1">
                        <a:lnSpc>
                          <a:spcPct val="15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ea typeface="Calibri" pitchFamily="34" charset="0"/>
                          <a:cs typeface="B Nazanin" pitchFamily="2" charset="-78"/>
                        </a:rPr>
                        <a:t>Preemptive</a:t>
                      </a:r>
                      <a:endParaRPr kumimoji="0" lang="en-US" sz="2000" b="0" i="0" u="none" strike="noStrike" cap="none" normalizeH="0" baseline="0" smtClean="0">
                        <a:ln>
                          <a:noFill/>
                        </a:ln>
                        <a:solidFill>
                          <a:schemeClr val="tx1"/>
                        </a:solidFill>
                        <a:effectLst/>
                        <a:latin typeface="Calibri" pitchFamily="34" charset="0"/>
                        <a:ea typeface="Calibri" pitchFamily="34" charset="0"/>
                        <a:cs typeface="B Nazanin" pitchFamily="2" charset="-78"/>
                      </a:endParaRPr>
                    </a:p>
                    <a:p>
                      <a:pPr marL="0" marR="0" lvl="0" indent="0" algn="r" defTabSz="914400" rtl="1" eaLnBrk="1" fontAlgn="base" latinLnBrk="0" hangingPunct="1">
                        <a:lnSpc>
                          <a:spcPct val="15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ea typeface="Calibri" pitchFamily="34" charset="0"/>
                          <a:cs typeface="B Nazanin" pitchFamily="2" charset="-78"/>
                        </a:rPr>
                        <a:t>Goal     </a:t>
                      </a:r>
                      <a:endParaRPr kumimoji="0" lang="en-US" sz="2000" b="0" i="0" u="none" strike="noStrike" cap="none" normalizeH="0" baseline="0" smtClean="0">
                        <a:ln>
                          <a:noFill/>
                        </a:ln>
                        <a:solidFill>
                          <a:schemeClr val="tx1"/>
                        </a:solidFill>
                        <a:effectLst/>
                        <a:latin typeface="Calibri" pitchFamily="34" charset="0"/>
                        <a:ea typeface="Calibri" pitchFamily="34" charset="0"/>
                        <a:cs typeface="B Nazanin" pitchFamily="2" charset="-78"/>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5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ea typeface="Calibri" pitchFamily="34" charset="0"/>
                          <a:cs typeface="B Nazanin" pitchFamily="2" charset="-78"/>
                        </a:rPr>
                        <a:t>Ctrl + G    </a:t>
                      </a:r>
                      <a:endParaRPr kumimoji="0" lang="en-US" sz="2000" b="0" i="0" u="none" strike="noStrike" cap="none" normalizeH="0" baseline="0" smtClean="0">
                        <a:ln>
                          <a:noFill/>
                        </a:ln>
                        <a:solidFill>
                          <a:schemeClr val="tx1"/>
                        </a:solidFill>
                        <a:effectLst/>
                        <a:latin typeface="Calibri" pitchFamily="34" charset="0"/>
                        <a:ea typeface="Calibri" pitchFamily="34" charset="0"/>
                        <a:cs typeface="B Nazanin" pitchFamily="2" charset="-78"/>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50000"/>
                        </a:lnSpc>
                        <a:spcBef>
                          <a:spcPct val="0"/>
                        </a:spcBef>
                        <a:spcAft>
                          <a:spcPct val="0"/>
                        </a:spcAft>
                        <a:buClrTx/>
                        <a:buSzTx/>
                        <a:buFontTx/>
                        <a:buNone/>
                        <a:tabLst/>
                      </a:pPr>
                      <a:r>
                        <a:rPr kumimoji="0" lang="fa-IR" sz="2000" b="0" i="0" u="none" strike="noStrike" cap="none" normalizeH="0" baseline="0" dirty="0" smtClean="0">
                          <a:ln>
                            <a:noFill/>
                          </a:ln>
                          <a:solidFill>
                            <a:schemeClr val="tx1"/>
                          </a:solidFill>
                          <a:effectLst/>
                          <a:latin typeface="Calibri" pitchFamily="34" charset="0"/>
                          <a:ea typeface="Calibri" pitchFamily="34" charset="0"/>
                          <a:cs typeface="B Nazanin" pitchFamily="2" charset="-78"/>
                        </a:rPr>
                        <a:t>بهینه سازی به روش لگزیکو (نوعی برنامه ریزی) را برمدل اعمال می کند.</a:t>
                      </a:r>
                      <a:endParaRPr kumimoji="0" lang="en-US" sz="2000" b="0" i="0" u="none" strike="noStrike" cap="none" normalizeH="0" baseline="0" dirty="0" smtClean="0">
                        <a:ln>
                          <a:noFill/>
                        </a:ln>
                        <a:solidFill>
                          <a:schemeClr val="tx1"/>
                        </a:solidFill>
                        <a:effectLst/>
                        <a:latin typeface="Calibri" pitchFamily="34" charset="0"/>
                        <a:ea typeface="Calibri" pitchFamily="34" charset="0"/>
                        <a:cs typeface="B Nazanin" pitchFamily="2" charset="-78"/>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31765" name="Rectangle 1"/>
          <p:cNvSpPr>
            <a:spLocks noChangeArrowheads="1"/>
          </p:cNvSpPr>
          <p:nvPr/>
        </p:nvSpPr>
        <p:spPr bwMode="auto">
          <a:xfrm>
            <a:off x="0" y="0"/>
            <a:ext cx="914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fa-IR"/>
          </a:p>
        </p:txBody>
      </p:sp>
    </p:spTree>
  </p:cSld>
  <p:clrMapOvr>
    <a:masterClrMapping/>
  </p:clrMapOvr>
  <p:transition>
    <p:fade thruBlk="1"/>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noFill/>
        </p:spPr>
        <p:txBody>
          <a:bodyPr/>
          <a:lstStyle/>
          <a:p>
            <a:pPr algn="r" rtl="1" eaLnBrk="1" hangingPunct="1"/>
            <a:r>
              <a:rPr lang="fa-IR" sz="3200" b="1" i="0" smtClean="0">
                <a:latin typeface="Arial" charset="0"/>
                <a:cs typeface="B Nazanin" pitchFamily="2" charset="-78"/>
              </a:rPr>
              <a:t>آشنایی با نرم افزار </a:t>
            </a:r>
            <a:r>
              <a:rPr lang="en-US" sz="3200" b="1" i="0" smtClean="0">
                <a:latin typeface="Arial" charset="0"/>
                <a:cs typeface="B Nazanin" pitchFamily="2" charset="-78"/>
              </a:rPr>
              <a:t>LINDO</a:t>
            </a:r>
          </a:p>
        </p:txBody>
      </p:sp>
      <p:sp>
        <p:nvSpPr>
          <p:cNvPr id="32771" name="Rectangle 1"/>
          <p:cNvSpPr>
            <a:spLocks noChangeArrowheads="1"/>
          </p:cNvSpPr>
          <p:nvPr/>
        </p:nvSpPr>
        <p:spPr bwMode="auto">
          <a:xfrm>
            <a:off x="0" y="0"/>
            <a:ext cx="914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fa-IR"/>
          </a:p>
        </p:txBody>
      </p:sp>
      <p:sp>
        <p:nvSpPr>
          <p:cNvPr id="32772" name="Rectangle 4"/>
          <p:cNvSpPr>
            <a:spLocks noChangeArrowheads="1"/>
          </p:cNvSpPr>
          <p:nvPr/>
        </p:nvSpPr>
        <p:spPr bwMode="auto">
          <a:xfrm>
            <a:off x="285750" y="981075"/>
            <a:ext cx="8569325" cy="928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r" rtl="1"/>
            <a:r>
              <a:rPr lang="en-US" sz="2300">
                <a:cs typeface="B Nazanin" pitchFamily="2" charset="-78"/>
              </a:rPr>
              <a:t> </a:t>
            </a:r>
          </a:p>
          <a:p>
            <a:pPr algn="r" rtl="1">
              <a:buFont typeface="Arial" charset="0"/>
              <a:buChar char="•"/>
            </a:pPr>
            <a:r>
              <a:rPr lang="fa-IR" sz="2300" b="1">
                <a:solidFill>
                  <a:srgbClr val="0070C0"/>
                </a:solidFill>
                <a:cs typeface="B Nazanin" pitchFamily="2" charset="-78"/>
              </a:rPr>
              <a:t>منوی </a:t>
            </a:r>
            <a:r>
              <a:rPr lang="en-US" sz="2300" b="1">
                <a:solidFill>
                  <a:srgbClr val="0070C0"/>
                </a:solidFill>
                <a:cs typeface="B Nazanin" pitchFamily="2" charset="-78"/>
              </a:rPr>
              <a:t>Report</a:t>
            </a:r>
          </a:p>
          <a:p>
            <a:pPr algn="r" rtl="1"/>
            <a:r>
              <a:rPr lang="fa-IR" sz="2300">
                <a:cs typeface="B Nazanin" pitchFamily="2" charset="-78"/>
              </a:rPr>
              <a:t>فرمان منوی </a:t>
            </a:r>
            <a:r>
              <a:rPr lang="en-US" sz="2300">
                <a:cs typeface="B Nazanin" pitchFamily="2" charset="-78"/>
              </a:rPr>
              <a:t>Report</a:t>
            </a:r>
            <a:r>
              <a:rPr lang="fa-IR" sz="2300">
                <a:cs typeface="B Nazanin" pitchFamily="2" charset="-78"/>
              </a:rPr>
              <a:t>، امکان تعیین چگونگی ایجاد گزارش در لیندو را فراهم می آورند. خصوصیات فرمان های منوی </a:t>
            </a:r>
            <a:r>
              <a:rPr lang="en-US" sz="2300">
                <a:cs typeface="B Nazanin" pitchFamily="2" charset="-78"/>
              </a:rPr>
              <a:t> Report </a:t>
            </a:r>
            <a:r>
              <a:rPr lang="fa-IR" sz="2300">
                <a:cs typeface="B Nazanin" pitchFamily="2" charset="-78"/>
              </a:rPr>
              <a:t>در ذیل آورده شده است:</a:t>
            </a:r>
            <a:endParaRPr lang="en-US" sz="2300">
              <a:cs typeface="B Nazanin" pitchFamily="2" charset="-78"/>
            </a:endParaRPr>
          </a:p>
        </p:txBody>
      </p:sp>
      <p:graphicFrame>
        <p:nvGraphicFramePr>
          <p:cNvPr id="7" name="Table 6"/>
          <p:cNvGraphicFramePr>
            <a:graphicFrameLocks noGrp="1"/>
          </p:cNvGraphicFramePr>
          <p:nvPr/>
        </p:nvGraphicFramePr>
        <p:xfrm>
          <a:off x="179388" y="2205038"/>
          <a:ext cx="8572500" cy="3981450"/>
        </p:xfrm>
        <a:graphic>
          <a:graphicData uri="http://schemas.openxmlformats.org/drawingml/2006/table">
            <a:tbl>
              <a:tblPr rtl="1"/>
              <a:tblGrid>
                <a:gridCol w="1606550"/>
                <a:gridCol w="1674813"/>
                <a:gridCol w="5291137"/>
              </a:tblGrid>
              <a:tr h="412750">
                <a:tc>
                  <a:txBody>
                    <a:bodyPr/>
                    <a:lstStyle/>
                    <a:p>
                      <a:pPr marL="0" marR="0" lvl="0" indent="0" algn="r" defTabSz="914400" rtl="1" eaLnBrk="1" fontAlgn="base" latinLnBrk="0" hangingPunct="1">
                        <a:lnSpc>
                          <a:spcPct val="150000"/>
                        </a:lnSpc>
                        <a:spcBef>
                          <a:spcPct val="0"/>
                        </a:spcBef>
                        <a:spcAft>
                          <a:spcPct val="0"/>
                        </a:spcAft>
                        <a:buClrTx/>
                        <a:buSzTx/>
                        <a:buFontTx/>
                        <a:buNone/>
                        <a:tabLst/>
                      </a:pPr>
                      <a:r>
                        <a:rPr kumimoji="0" lang="fa-IR" sz="2000" b="0" i="0" u="none" strike="noStrike" cap="none" normalizeH="0" baseline="0" dirty="0" smtClean="0">
                          <a:ln>
                            <a:noFill/>
                          </a:ln>
                          <a:solidFill>
                            <a:schemeClr val="tx1"/>
                          </a:solidFill>
                          <a:effectLst/>
                          <a:latin typeface="Calibri" pitchFamily="34" charset="0"/>
                          <a:ea typeface="Calibri" pitchFamily="34" charset="0"/>
                          <a:cs typeface="B Nazanin" pitchFamily="2" charset="-78"/>
                        </a:rPr>
                        <a:t>اسم فرمان</a:t>
                      </a:r>
                      <a:endParaRPr kumimoji="0" lang="en-US" sz="2000" b="0" i="0" u="none" strike="noStrike" cap="none" normalizeH="0" baseline="0" dirty="0" smtClean="0">
                        <a:ln>
                          <a:noFill/>
                        </a:ln>
                        <a:solidFill>
                          <a:schemeClr val="tx1"/>
                        </a:solidFill>
                        <a:effectLst/>
                        <a:latin typeface="Calibri" pitchFamily="34" charset="0"/>
                        <a:ea typeface="Calibri" pitchFamily="34" charset="0"/>
                        <a:cs typeface="B Nazanin" pitchFamily="2" charset="-78"/>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50000"/>
                        </a:lnSpc>
                        <a:spcBef>
                          <a:spcPct val="0"/>
                        </a:spcBef>
                        <a:spcAft>
                          <a:spcPct val="0"/>
                        </a:spcAft>
                        <a:buClrTx/>
                        <a:buSzTx/>
                        <a:buFontTx/>
                        <a:buNone/>
                        <a:tabLst/>
                      </a:pPr>
                      <a:r>
                        <a:rPr kumimoji="0" lang="fa-IR" sz="2000" b="0" i="0" u="none" strike="noStrike" cap="none" normalizeH="0" baseline="0" smtClean="0">
                          <a:ln>
                            <a:noFill/>
                          </a:ln>
                          <a:solidFill>
                            <a:schemeClr val="tx1"/>
                          </a:solidFill>
                          <a:effectLst/>
                          <a:latin typeface="Calibri" pitchFamily="34" charset="0"/>
                          <a:ea typeface="Calibri" pitchFamily="34" charset="0"/>
                          <a:cs typeface="B Nazanin" pitchFamily="2" charset="-78"/>
                        </a:rPr>
                        <a:t>کلید میانبر فرمان</a:t>
                      </a:r>
                      <a:endParaRPr kumimoji="0" lang="en-US" sz="2000" b="0" i="0" u="none" strike="noStrike" cap="none" normalizeH="0" baseline="0" smtClean="0">
                        <a:ln>
                          <a:noFill/>
                        </a:ln>
                        <a:solidFill>
                          <a:schemeClr val="tx1"/>
                        </a:solidFill>
                        <a:effectLst/>
                        <a:latin typeface="Calibri" pitchFamily="34" charset="0"/>
                        <a:ea typeface="Calibri" pitchFamily="34" charset="0"/>
                        <a:cs typeface="B Nazanin" pitchFamily="2" charset="-78"/>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50000"/>
                        </a:lnSpc>
                        <a:spcBef>
                          <a:spcPct val="0"/>
                        </a:spcBef>
                        <a:spcAft>
                          <a:spcPct val="0"/>
                        </a:spcAft>
                        <a:buClrTx/>
                        <a:buSzTx/>
                        <a:buFontTx/>
                        <a:buNone/>
                        <a:tabLst/>
                      </a:pPr>
                      <a:r>
                        <a:rPr kumimoji="0" lang="fa-IR" sz="2000" b="0" i="0" u="none" strike="noStrike" cap="none" normalizeH="0" baseline="0" smtClean="0">
                          <a:ln>
                            <a:noFill/>
                          </a:ln>
                          <a:solidFill>
                            <a:schemeClr val="tx1"/>
                          </a:solidFill>
                          <a:effectLst/>
                          <a:latin typeface="Calibri" pitchFamily="34" charset="0"/>
                          <a:ea typeface="Calibri" pitchFamily="34" charset="0"/>
                          <a:cs typeface="B Nazanin" pitchFamily="2" charset="-78"/>
                        </a:rPr>
                        <a:t>                           توضیح</a:t>
                      </a:r>
                      <a:endParaRPr kumimoji="0" lang="en-US" sz="2000" b="0" i="0" u="none" strike="noStrike" cap="none" normalizeH="0" baseline="0" smtClean="0">
                        <a:ln>
                          <a:noFill/>
                        </a:ln>
                        <a:solidFill>
                          <a:schemeClr val="tx1"/>
                        </a:solidFill>
                        <a:effectLst/>
                        <a:latin typeface="Calibri" pitchFamily="34" charset="0"/>
                        <a:ea typeface="Calibri" pitchFamily="34" charset="0"/>
                        <a:cs typeface="B Nazanin" pitchFamily="2" charset="-78"/>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238250">
                <a:tc>
                  <a:txBody>
                    <a:bodyPr/>
                    <a:lstStyle/>
                    <a:p>
                      <a:pPr marL="0" marR="0" lvl="0" indent="0" algn="r" defTabSz="914400" rtl="1" eaLnBrk="1" fontAlgn="base" latinLnBrk="0" hangingPunct="1">
                        <a:lnSpc>
                          <a:spcPct val="15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ea typeface="Calibri" pitchFamily="34" charset="0"/>
                          <a:cs typeface="B Nazanin" pitchFamily="2" charset="-78"/>
                        </a:rPr>
                        <a:t>Solution  </a:t>
                      </a:r>
                      <a:endParaRPr kumimoji="0" lang="en-US" sz="2000" b="0" i="0" u="none" strike="noStrike" cap="none" normalizeH="0" baseline="0" smtClean="0">
                        <a:ln>
                          <a:noFill/>
                        </a:ln>
                        <a:solidFill>
                          <a:schemeClr val="tx1"/>
                        </a:solidFill>
                        <a:effectLst/>
                        <a:latin typeface="Calibri" pitchFamily="34" charset="0"/>
                        <a:ea typeface="Calibri" pitchFamily="34" charset="0"/>
                        <a:cs typeface="B Nazanin" pitchFamily="2" charset="-78"/>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5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ea typeface="Calibri" pitchFamily="34" charset="0"/>
                          <a:cs typeface="B Nazanin" pitchFamily="2" charset="-78"/>
                        </a:rPr>
                        <a:t>Alt + 0    </a:t>
                      </a:r>
                      <a:endParaRPr kumimoji="0" lang="en-US" sz="2000" b="0" i="0" u="none" strike="noStrike" cap="none" normalizeH="0" baseline="0" smtClean="0">
                        <a:ln>
                          <a:noFill/>
                        </a:ln>
                        <a:solidFill>
                          <a:schemeClr val="tx1"/>
                        </a:solidFill>
                        <a:effectLst/>
                        <a:latin typeface="Calibri" pitchFamily="34" charset="0"/>
                        <a:ea typeface="Calibri" pitchFamily="34" charset="0"/>
                        <a:cs typeface="B Nazanin" pitchFamily="2" charset="-78"/>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50000"/>
                        </a:lnSpc>
                        <a:spcBef>
                          <a:spcPct val="0"/>
                        </a:spcBef>
                        <a:spcAft>
                          <a:spcPct val="0"/>
                        </a:spcAft>
                        <a:buClrTx/>
                        <a:buSzTx/>
                        <a:buFontTx/>
                        <a:buNone/>
                        <a:tabLst/>
                      </a:pPr>
                      <a:r>
                        <a:rPr kumimoji="0" lang="fa-IR" sz="2000" b="0" i="0" u="none" strike="noStrike" cap="none" normalizeH="0" baseline="0" smtClean="0">
                          <a:ln>
                            <a:noFill/>
                          </a:ln>
                          <a:solidFill>
                            <a:schemeClr val="tx1"/>
                          </a:solidFill>
                          <a:effectLst/>
                          <a:latin typeface="Calibri" pitchFamily="34" charset="0"/>
                          <a:ea typeface="Calibri" pitchFamily="34" charset="0"/>
                          <a:cs typeface="B Nazanin" pitchFamily="2" charset="-78"/>
                        </a:rPr>
                        <a:t>جعبه محاوره ای (</a:t>
                      </a:r>
                      <a:r>
                        <a:rPr kumimoji="0" lang="en-US" sz="2000" b="0" i="0" u="none" strike="noStrike" cap="none" normalizeH="0" baseline="0" smtClean="0">
                          <a:ln>
                            <a:noFill/>
                          </a:ln>
                          <a:solidFill>
                            <a:schemeClr val="tx1"/>
                          </a:solidFill>
                          <a:effectLst/>
                          <a:latin typeface="Arial" charset="0"/>
                          <a:ea typeface="Calibri" pitchFamily="34" charset="0"/>
                          <a:cs typeface="B Nazanin" pitchFamily="2" charset="-78"/>
                        </a:rPr>
                        <a:t>dialog box</a:t>
                      </a:r>
                      <a:r>
                        <a:rPr kumimoji="0" lang="fa-IR" sz="2000" b="0" i="0" u="none" strike="noStrike" cap="none" normalizeH="0" baseline="0" smtClean="0">
                          <a:ln>
                            <a:noFill/>
                          </a:ln>
                          <a:solidFill>
                            <a:schemeClr val="tx1"/>
                          </a:solidFill>
                          <a:effectLst/>
                          <a:latin typeface="Calibri" pitchFamily="34" charset="0"/>
                          <a:ea typeface="Calibri" pitchFamily="34" charset="0"/>
                          <a:cs typeface="B Nazanin" pitchFamily="2" charset="-78"/>
                        </a:rPr>
                        <a:t>) را باز می کند که امکان تعیین چگونگی ظاهرگزارش حل را می دهد.</a:t>
                      </a:r>
                      <a:endParaRPr kumimoji="0" lang="en-US" sz="2000" b="0" i="0" u="none" strike="noStrike" cap="none" normalizeH="0" baseline="0" smtClean="0">
                        <a:ln>
                          <a:noFill/>
                        </a:ln>
                        <a:solidFill>
                          <a:schemeClr val="tx1"/>
                        </a:solidFill>
                        <a:effectLst/>
                        <a:latin typeface="Calibri" pitchFamily="34" charset="0"/>
                        <a:ea typeface="Calibri" pitchFamily="34" charset="0"/>
                        <a:cs typeface="B Nazanin" pitchFamily="2" charset="-78"/>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825500">
                <a:tc>
                  <a:txBody>
                    <a:bodyPr/>
                    <a:lstStyle/>
                    <a:p>
                      <a:pPr marL="0" marR="0" lvl="0" indent="0" algn="r" defTabSz="914400" rtl="1" eaLnBrk="1" fontAlgn="base" latinLnBrk="0" hangingPunct="1">
                        <a:lnSpc>
                          <a:spcPct val="15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ea typeface="Calibri" pitchFamily="34" charset="0"/>
                          <a:cs typeface="B Nazanin" pitchFamily="2" charset="-78"/>
                        </a:rPr>
                        <a:t>Range    </a:t>
                      </a:r>
                      <a:endParaRPr kumimoji="0" lang="en-US" sz="2000" b="0" i="0" u="none" strike="noStrike" cap="none" normalizeH="0" baseline="0" smtClean="0">
                        <a:ln>
                          <a:noFill/>
                        </a:ln>
                        <a:solidFill>
                          <a:schemeClr val="tx1"/>
                        </a:solidFill>
                        <a:effectLst/>
                        <a:latin typeface="Calibri" pitchFamily="34" charset="0"/>
                        <a:ea typeface="Calibri" pitchFamily="34" charset="0"/>
                        <a:cs typeface="B Nazanin" pitchFamily="2" charset="-78"/>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5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ea typeface="Calibri" pitchFamily="34" charset="0"/>
                          <a:cs typeface="B Nazanin" pitchFamily="2" charset="-78"/>
                        </a:rPr>
                        <a:t>Alt + 1    </a:t>
                      </a:r>
                      <a:endParaRPr kumimoji="0" lang="en-US" sz="2000" b="0" i="0" u="none" strike="noStrike" cap="none" normalizeH="0" baseline="0" smtClean="0">
                        <a:ln>
                          <a:noFill/>
                        </a:ln>
                        <a:solidFill>
                          <a:schemeClr val="tx1"/>
                        </a:solidFill>
                        <a:effectLst/>
                        <a:latin typeface="Calibri" pitchFamily="34" charset="0"/>
                        <a:ea typeface="Calibri" pitchFamily="34" charset="0"/>
                        <a:cs typeface="B Nazanin" pitchFamily="2" charset="-78"/>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50000"/>
                        </a:lnSpc>
                        <a:spcBef>
                          <a:spcPct val="0"/>
                        </a:spcBef>
                        <a:spcAft>
                          <a:spcPct val="0"/>
                        </a:spcAft>
                        <a:buClrTx/>
                        <a:buSzTx/>
                        <a:buFontTx/>
                        <a:buNone/>
                        <a:tabLst/>
                      </a:pPr>
                      <a:r>
                        <a:rPr kumimoji="0" lang="fa-IR" sz="2000" b="0" i="0" u="none" strike="noStrike" cap="none" normalizeH="0" baseline="0" smtClean="0">
                          <a:ln>
                            <a:noFill/>
                          </a:ln>
                          <a:solidFill>
                            <a:schemeClr val="tx1"/>
                          </a:solidFill>
                          <a:effectLst/>
                          <a:latin typeface="Calibri" pitchFamily="34" charset="0"/>
                          <a:ea typeface="Calibri" pitchFamily="34" charset="0"/>
                          <a:cs typeface="B Nazanin" pitchFamily="2" charset="-78"/>
                        </a:rPr>
                        <a:t>برای پنجره مدل فعال، یک گزارش دامنه ای (آنالیز حساسیت)</a:t>
                      </a:r>
                      <a:endParaRPr kumimoji="0" lang="en-US" sz="2000" b="0" i="0" u="none" strike="noStrike" cap="none" normalizeH="0" baseline="0" smtClean="0">
                        <a:ln>
                          <a:noFill/>
                        </a:ln>
                        <a:solidFill>
                          <a:schemeClr val="tx1"/>
                        </a:solidFill>
                        <a:effectLst/>
                        <a:latin typeface="Calibri" pitchFamily="34" charset="0"/>
                        <a:ea typeface="Calibri" pitchFamily="34" charset="0"/>
                        <a:cs typeface="B Nazanin" pitchFamily="2" charset="-78"/>
                      </a:endParaRPr>
                    </a:p>
                    <a:p>
                      <a:pPr marL="0" marR="0" lvl="0" indent="0" algn="r" defTabSz="914400" rtl="1" eaLnBrk="1" fontAlgn="base" latinLnBrk="0" hangingPunct="1">
                        <a:lnSpc>
                          <a:spcPct val="150000"/>
                        </a:lnSpc>
                        <a:spcBef>
                          <a:spcPct val="0"/>
                        </a:spcBef>
                        <a:spcAft>
                          <a:spcPct val="0"/>
                        </a:spcAft>
                        <a:buClrTx/>
                        <a:buSzTx/>
                        <a:buFontTx/>
                        <a:buNone/>
                        <a:tabLst/>
                      </a:pPr>
                      <a:r>
                        <a:rPr kumimoji="0" lang="fa-IR" sz="2000" b="0" i="0" u="none" strike="noStrike" cap="none" normalizeH="0" baseline="0" smtClean="0">
                          <a:ln>
                            <a:noFill/>
                          </a:ln>
                          <a:solidFill>
                            <a:schemeClr val="tx1"/>
                          </a:solidFill>
                          <a:effectLst/>
                          <a:latin typeface="Calibri" pitchFamily="34" charset="0"/>
                          <a:ea typeface="Calibri" pitchFamily="34" charset="0"/>
                          <a:cs typeface="B Nazanin" pitchFamily="2" charset="-78"/>
                        </a:rPr>
                        <a:t>ارائه می دهد.</a:t>
                      </a:r>
                      <a:endParaRPr kumimoji="0" lang="en-US" sz="2000" b="0" i="0" u="none" strike="noStrike" cap="none" normalizeH="0" baseline="0" smtClean="0">
                        <a:ln>
                          <a:noFill/>
                        </a:ln>
                        <a:solidFill>
                          <a:schemeClr val="tx1"/>
                        </a:solidFill>
                        <a:effectLst/>
                        <a:latin typeface="Calibri" pitchFamily="34" charset="0"/>
                        <a:ea typeface="Calibri" pitchFamily="34" charset="0"/>
                        <a:cs typeface="B Nazanin" pitchFamily="2" charset="-78"/>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825500">
                <a:tc>
                  <a:txBody>
                    <a:bodyPr/>
                    <a:lstStyle/>
                    <a:p>
                      <a:pPr marL="0" marR="0" lvl="0" indent="0" algn="r" defTabSz="914400" rtl="1" eaLnBrk="1" fontAlgn="base" latinLnBrk="0" hangingPunct="1">
                        <a:lnSpc>
                          <a:spcPct val="15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ea typeface="Calibri" pitchFamily="34" charset="0"/>
                          <a:cs typeface="B Nazanin" pitchFamily="2" charset="-78"/>
                        </a:rPr>
                        <a:t>Parametrics</a:t>
                      </a:r>
                      <a:endParaRPr kumimoji="0" lang="en-US" sz="2000" b="0" i="0" u="none" strike="noStrike" cap="none" normalizeH="0" baseline="0" smtClean="0">
                        <a:ln>
                          <a:noFill/>
                        </a:ln>
                        <a:solidFill>
                          <a:schemeClr val="tx1"/>
                        </a:solidFill>
                        <a:effectLst/>
                        <a:latin typeface="Calibri" pitchFamily="34" charset="0"/>
                        <a:ea typeface="Calibri" pitchFamily="34" charset="0"/>
                        <a:cs typeface="B Nazanin" pitchFamily="2" charset="-78"/>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5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ea typeface="Calibri" pitchFamily="34" charset="0"/>
                          <a:cs typeface="B Nazanin" pitchFamily="2" charset="-78"/>
                        </a:rPr>
                        <a:t>Alt + 2    </a:t>
                      </a:r>
                      <a:endParaRPr kumimoji="0" lang="en-US" sz="2000" b="0" i="0" u="none" strike="noStrike" cap="none" normalizeH="0" baseline="0" smtClean="0">
                        <a:ln>
                          <a:noFill/>
                        </a:ln>
                        <a:solidFill>
                          <a:schemeClr val="tx1"/>
                        </a:solidFill>
                        <a:effectLst/>
                        <a:latin typeface="Calibri" pitchFamily="34" charset="0"/>
                        <a:ea typeface="Calibri" pitchFamily="34" charset="0"/>
                        <a:cs typeface="B Nazanin" pitchFamily="2" charset="-78"/>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50000"/>
                        </a:lnSpc>
                        <a:spcBef>
                          <a:spcPct val="0"/>
                        </a:spcBef>
                        <a:spcAft>
                          <a:spcPct val="0"/>
                        </a:spcAft>
                        <a:buClrTx/>
                        <a:buSzTx/>
                        <a:buFontTx/>
                        <a:buNone/>
                        <a:tabLst/>
                      </a:pPr>
                      <a:r>
                        <a:rPr kumimoji="0" lang="fa-IR" sz="2000" b="0" i="0" u="none" strike="noStrike" cap="none" normalizeH="0" baseline="0" dirty="0" smtClean="0">
                          <a:ln>
                            <a:noFill/>
                          </a:ln>
                          <a:solidFill>
                            <a:schemeClr val="tx1"/>
                          </a:solidFill>
                          <a:effectLst/>
                          <a:latin typeface="Calibri" pitchFamily="34" charset="0"/>
                          <a:ea typeface="Calibri" pitchFamily="34" charset="0"/>
                          <a:cs typeface="B Nazanin" pitchFamily="2" charset="-78"/>
                        </a:rPr>
                        <a:t>برای مقادیر سمت راست محدودیت ها، تحلیل پارامتری انجام می دهد.</a:t>
                      </a:r>
                      <a:endParaRPr kumimoji="0" lang="en-US" sz="2000" b="0" i="0" u="none" strike="noStrike" cap="none" normalizeH="0" baseline="0" dirty="0" smtClean="0">
                        <a:ln>
                          <a:noFill/>
                        </a:ln>
                        <a:solidFill>
                          <a:schemeClr val="tx1"/>
                        </a:solidFill>
                        <a:effectLst/>
                        <a:latin typeface="Calibri" pitchFamily="34" charset="0"/>
                        <a:ea typeface="Calibri" pitchFamily="34" charset="0"/>
                        <a:cs typeface="B Nazanin" pitchFamily="2" charset="-78"/>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12750">
                <a:tc>
                  <a:txBody>
                    <a:bodyPr/>
                    <a:lstStyle/>
                    <a:p>
                      <a:pPr marL="0" marR="0" lvl="0" indent="0" algn="r" defTabSz="914400" rtl="1" eaLnBrk="1" fontAlgn="base" latinLnBrk="0" hangingPunct="1">
                        <a:lnSpc>
                          <a:spcPct val="15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ea typeface="Calibri" pitchFamily="34" charset="0"/>
                          <a:cs typeface="B Nazanin" pitchFamily="2" charset="-78"/>
                        </a:rPr>
                        <a:t>Statistics  </a:t>
                      </a:r>
                      <a:endParaRPr kumimoji="0" lang="en-US" sz="2000" b="0" i="0" u="none" strike="noStrike" cap="none" normalizeH="0" baseline="0" smtClean="0">
                        <a:ln>
                          <a:noFill/>
                        </a:ln>
                        <a:solidFill>
                          <a:schemeClr val="tx1"/>
                        </a:solidFill>
                        <a:effectLst/>
                        <a:latin typeface="Calibri" pitchFamily="34" charset="0"/>
                        <a:ea typeface="Calibri" pitchFamily="34" charset="0"/>
                        <a:cs typeface="B Nazanin" pitchFamily="2" charset="-78"/>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5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ea typeface="Calibri" pitchFamily="34" charset="0"/>
                          <a:cs typeface="B Nazanin" pitchFamily="2" charset="-78"/>
                        </a:rPr>
                        <a:t>Alt + 3    </a:t>
                      </a:r>
                      <a:endParaRPr kumimoji="0" lang="en-US" sz="2000" b="0" i="0" u="none" strike="noStrike" cap="none" normalizeH="0" baseline="0" smtClean="0">
                        <a:ln>
                          <a:noFill/>
                        </a:ln>
                        <a:solidFill>
                          <a:schemeClr val="tx1"/>
                        </a:solidFill>
                        <a:effectLst/>
                        <a:latin typeface="Calibri" pitchFamily="34" charset="0"/>
                        <a:ea typeface="Calibri" pitchFamily="34" charset="0"/>
                        <a:cs typeface="B Nazanin" pitchFamily="2" charset="-78"/>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50000"/>
                        </a:lnSpc>
                        <a:spcBef>
                          <a:spcPct val="0"/>
                        </a:spcBef>
                        <a:spcAft>
                          <a:spcPct val="0"/>
                        </a:spcAft>
                        <a:buClrTx/>
                        <a:buSzTx/>
                        <a:buFontTx/>
                        <a:buNone/>
                        <a:tabLst/>
                      </a:pPr>
                      <a:r>
                        <a:rPr kumimoji="0" lang="fa-IR" sz="2000" b="0" i="0" u="none" strike="noStrike" cap="none" normalizeH="0" baseline="0" dirty="0" smtClean="0">
                          <a:ln>
                            <a:noFill/>
                          </a:ln>
                          <a:solidFill>
                            <a:schemeClr val="tx1"/>
                          </a:solidFill>
                          <a:effectLst/>
                          <a:latin typeface="Calibri" pitchFamily="34" charset="0"/>
                          <a:ea typeface="Calibri" pitchFamily="34" charset="0"/>
                          <a:cs typeface="B Nazanin" pitchFamily="2" charset="-78"/>
                        </a:rPr>
                        <a:t>آماره کلیدی مدل در پنجره فعال را نمایش می دهد.</a:t>
                      </a:r>
                      <a:endParaRPr kumimoji="0" lang="en-US" sz="2000" b="0" i="0" u="none" strike="noStrike" cap="none" normalizeH="0" baseline="0" dirty="0" smtClean="0">
                        <a:ln>
                          <a:noFill/>
                        </a:ln>
                        <a:solidFill>
                          <a:schemeClr val="tx1"/>
                        </a:solidFill>
                        <a:effectLst/>
                        <a:latin typeface="Calibri" pitchFamily="34" charset="0"/>
                        <a:ea typeface="Calibri" pitchFamily="34" charset="0"/>
                        <a:cs typeface="B Nazanin" pitchFamily="2" charset="-78"/>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p:fade thruBlk="1"/>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noFill/>
        </p:spPr>
        <p:txBody>
          <a:bodyPr/>
          <a:lstStyle/>
          <a:p>
            <a:pPr algn="r" rtl="1" eaLnBrk="1" hangingPunct="1"/>
            <a:r>
              <a:rPr lang="fa-IR" sz="3200" b="1" i="0" smtClean="0">
                <a:latin typeface="Arial" charset="0"/>
                <a:cs typeface="B Nazanin" pitchFamily="2" charset="-78"/>
              </a:rPr>
              <a:t>آشنایی با نرم افزار </a:t>
            </a:r>
            <a:r>
              <a:rPr lang="en-US" sz="3200" b="1" i="0" smtClean="0">
                <a:latin typeface="Arial" charset="0"/>
                <a:cs typeface="B Nazanin" pitchFamily="2" charset="-78"/>
              </a:rPr>
              <a:t>LINDO</a:t>
            </a:r>
          </a:p>
        </p:txBody>
      </p:sp>
      <p:sp>
        <p:nvSpPr>
          <p:cNvPr id="33795" name="Rectangle 1"/>
          <p:cNvSpPr>
            <a:spLocks noChangeArrowheads="1"/>
          </p:cNvSpPr>
          <p:nvPr/>
        </p:nvSpPr>
        <p:spPr bwMode="auto">
          <a:xfrm>
            <a:off x="0" y="0"/>
            <a:ext cx="914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fa-IR"/>
          </a:p>
        </p:txBody>
      </p:sp>
      <p:graphicFrame>
        <p:nvGraphicFramePr>
          <p:cNvPr id="43037" name="Group 29"/>
          <p:cNvGraphicFramePr>
            <a:graphicFrameLocks noGrp="1"/>
          </p:cNvGraphicFramePr>
          <p:nvPr/>
        </p:nvGraphicFramePr>
        <p:xfrm>
          <a:off x="179388" y="1071563"/>
          <a:ext cx="8715375" cy="5237163"/>
        </p:xfrm>
        <a:graphic>
          <a:graphicData uri="http://schemas.openxmlformats.org/drawingml/2006/table">
            <a:tbl>
              <a:tblPr rtl="1"/>
              <a:tblGrid>
                <a:gridCol w="1633538"/>
                <a:gridCol w="1428750"/>
                <a:gridCol w="5653087"/>
              </a:tblGrid>
              <a:tr h="914400">
                <a:tc>
                  <a:txBody>
                    <a:bodyPr/>
                    <a:lstStyle/>
                    <a:p>
                      <a:pPr marL="0" marR="0" lvl="0" indent="0" algn="r" defTabSz="914400" rtl="1" eaLnBrk="1" fontAlgn="base" latinLnBrk="0" hangingPunct="1">
                        <a:lnSpc>
                          <a:spcPct val="15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charset="0"/>
                          <a:ea typeface="Calibri" pitchFamily="34" charset="0"/>
                          <a:cs typeface="B Nazanin" pitchFamily="2" charset="-78"/>
                        </a:rPr>
                        <a:t>Peruse    </a:t>
                      </a:r>
                      <a:endParaRPr kumimoji="0" lang="en-US" sz="2000" b="0" i="0" u="none" strike="noStrike" cap="none" normalizeH="0" baseline="0" dirty="0" smtClean="0">
                        <a:ln>
                          <a:noFill/>
                        </a:ln>
                        <a:solidFill>
                          <a:schemeClr val="tx1"/>
                        </a:solidFill>
                        <a:effectLst/>
                        <a:latin typeface="Calibri" pitchFamily="34" charset="0"/>
                        <a:ea typeface="Calibri" pitchFamily="34" charset="0"/>
                        <a:cs typeface="B Nazanin" pitchFamily="2" charset="-78"/>
                      </a:endParaRPr>
                    </a:p>
                  </a:txBody>
                  <a:tcPr marL="66989" marR="6698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5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ea typeface="Calibri" pitchFamily="34" charset="0"/>
                          <a:cs typeface="B Nazanin" pitchFamily="2" charset="-78"/>
                        </a:rPr>
                        <a:t>Alt + 4    </a:t>
                      </a:r>
                      <a:endParaRPr kumimoji="0" lang="en-US" sz="2000" b="0" i="0" u="none" strike="noStrike" cap="none" normalizeH="0" baseline="0" smtClean="0">
                        <a:ln>
                          <a:noFill/>
                        </a:ln>
                        <a:solidFill>
                          <a:schemeClr val="tx1"/>
                        </a:solidFill>
                        <a:effectLst/>
                        <a:latin typeface="Calibri" pitchFamily="34" charset="0"/>
                        <a:ea typeface="Calibri" pitchFamily="34" charset="0"/>
                        <a:cs typeface="B Nazanin" pitchFamily="2" charset="-78"/>
                      </a:endParaRPr>
                    </a:p>
                  </a:txBody>
                  <a:tcPr marL="66989" marR="6698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50000"/>
                        </a:lnSpc>
                        <a:spcBef>
                          <a:spcPct val="0"/>
                        </a:spcBef>
                        <a:spcAft>
                          <a:spcPct val="0"/>
                        </a:spcAft>
                        <a:buClrTx/>
                        <a:buSzTx/>
                        <a:buFontTx/>
                        <a:buNone/>
                        <a:tabLst/>
                      </a:pPr>
                      <a:r>
                        <a:rPr kumimoji="0" lang="fa-IR" sz="2000" b="0" i="0" u="none" strike="noStrike" cap="none" normalizeH="0" baseline="0" smtClean="0">
                          <a:ln>
                            <a:noFill/>
                          </a:ln>
                          <a:solidFill>
                            <a:schemeClr val="tx1"/>
                          </a:solidFill>
                          <a:effectLst/>
                          <a:latin typeface="Calibri" pitchFamily="34" charset="0"/>
                          <a:ea typeface="Calibri" pitchFamily="34" charset="0"/>
                          <a:cs typeface="B Nazanin" pitchFamily="2" charset="-78"/>
                        </a:rPr>
                        <a:t>برای مشاهده گزارش موجود در بخش های انتخابی ازحل یا ساختارمدل فعلی، به کار می رود.</a:t>
                      </a:r>
                      <a:endParaRPr kumimoji="0" lang="en-US" sz="2000" b="0" i="0" u="none" strike="noStrike" cap="none" normalizeH="0" baseline="0" smtClean="0">
                        <a:ln>
                          <a:noFill/>
                        </a:ln>
                        <a:solidFill>
                          <a:schemeClr val="tx1"/>
                        </a:solidFill>
                        <a:effectLst/>
                        <a:latin typeface="Calibri" pitchFamily="34" charset="0"/>
                        <a:ea typeface="Calibri" pitchFamily="34" charset="0"/>
                        <a:cs typeface="B Nazanin" pitchFamily="2" charset="-78"/>
                      </a:endParaRPr>
                    </a:p>
                  </a:txBody>
                  <a:tcPr marL="66989" marR="6698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371600">
                <a:tc>
                  <a:txBody>
                    <a:bodyPr/>
                    <a:lstStyle/>
                    <a:p>
                      <a:pPr marL="0" marR="0" lvl="0" indent="0" algn="r" defTabSz="914400" rtl="1" eaLnBrk="1" fontAlgn="base" latinLnBrk="0" hangingPunct="1">
                        <a:lnSpc>
                          <a:spcPct val="15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ea typeface="Calibri" pitchFamily="34" charset="0"/>
                          <a:cs typeface="B Nazanin" pitchFamily="2" charset="-78"/>
                        </a:rPr>
                        <a:t>Picture    </a:t>
                      </a:r>
                      <a:endParaRPr kumimoji="0" lang="en-US" sz="2000" b="0" i="0" u="none" strike="noStrike" cap="none" normalizeH="0" baseline="0" smtClean="0">
                        <a:ln>
                          <a:noFill/>
                        </a:ln>
                        <a:solidFill>
                          <a:schemeClr val="tx1"/>
                        </a:solidFill>
                        <a:effectLst/>
                        <a:latin typeface="Calibri" pitchFamily="34" charset="0"/>
                        <a:ea typeface="Calibri" pitchFamily="34" charset="0"/>
                        <a:cs typeface="B Nazanin" pitchFamily="2" charset="-78"/>
                      </a:endParaRPr>
                    </a:p>
                  </a:txBody>
                  <a:tcPr marL="66989" marR="6698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5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ea typeface="Calibri" pitchFamily="34" charset="0"/>
                          <a:cs typeface="B Nazanin" pitchFamily="2" charset="-78"/>
                        </a:rPr>
                        <a:t>Alt + 5    </a:t>
                      </a:r>
                      <a:endParaRPr kumimoji="0" lang="en-US" sz="2000" b="0" i="0" u="none" strike="noStrike" cap="none" normalizeH="0" baseline="0" smtClean="0">
                        <a:ln>
                          <a:noFill/>
                        </a:ln>
                        <a:solidFill>
                          <a:schemeClr val="tx1"/>
                        </a:solidFill>
                        <a:effectLst/>
                        <a:latin typeface="Calibri" pitchFamily="34" charset="0"/>
                        <a:ea typeface="Calibri" pitchFamily="34" charset="0"/>
                        <a:cs typeface="B Nazanin" pitchFamily="2" charset="-78"/>
                      </a:endParaRPr>
                    </a:p>
                  </a:txBody>
                  <a:tcPr marL="66989" marR="6698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50000"/>
                        </a:lnSpc>
                        <a:spcBef>
                          <a:spcPct val="0"/>
                        </a:spcBef>
                        <a:spcAft>
                          <a:spcPct val="0"/>
                        </a:spcAft>
                        <a:buClrTx/>
                        <a:buSzTx/>
                        <a:buFontTx/>
                        <a:buNone/>
                        <a:tabLst/>
                      </a:pPr>
                      <a:r>
                        <a:rPr kumimoji="0" lang="fa-IR" sz="2000" b="0" i="0" u="none" strike="noStrike" cap="none" normalizeH="0" baseline="0" smtClean="0">
                          <a:ln>
                            <a:noFill/>
                          </a:ln>
                          <a:solidFill>
                            <a:schemeClr val="tx1"/>
                          </a:solidFill>
                          <a:effectLst/>
                          <a:latin typeface="Calibri" pitchFamily="34" charset="0"/>
                          <a:ea typeface="Calibri" pitchFamily="34" charset="0"/>
                          <a:cs typeface="B Nazanin" pitchFamily="2" charset="-78"/>
                        </a:rPr>
                        <a:t>نمایشی از مدل فعلی به شکل ماتریسی تهیه می کند. ضرایب غیرصفرماتریس ممکن است به صورت متنی یا گرافیکی نمایش داده شود.</a:t>
                      </a:r>
                      <a:endParaRPr kumimoji="0" lang="en-US" sz="2000" b="0" i="0" u="none" strike="noStrike" cap="none" normalizeH="0" baseline="0" smtClean="0">
                        <a:ln>
                          <a:noFill/>
                        </a:ln>
                        <a:solidFill>
                          <a:schemeClr val="tx1"/>
                        </a:solidFill>
                        <a:effectLst/>
                        <a:latin typeface="Calibri" pitchFamily="34" charset="0"/>
                        <a:ea typeface="Calibri" pitchFamily="34" charset="0"/>
                        <a:cs typeface="B Nazanin" pitchFamily="2" charset="-78"/>
                      </a:endParaRPr>
                    </a:p>
                  </a:txBody>
                  <a:tcPr marL="66989" marR="6698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828800">
                <a:tc>
                  <a:txBody>
                    <a:bodyPr/>
                    <a:lstStyle/>
                    <a:p>
                      <a:pPr marL="0" marR="0" lvl="0" indent="0" algn="r" defTabSz="914400" rtl="1" eaLnBrk="1" fontAlgn="base" latinLnBrk="0" hangingPunct="1">
                        <a:lnSpc>
                          <a:spcPct val="15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ea typeface="Calibri" pitchFamily="34" charset="0"/>
                          <a:cs typeface="B Nazanin" pitchFamily="2" charset="-78"/>
                        </a:rPr>
                        <a:t>Basis     </a:t>
                      </a:r>
                      <a:endParaRPr kumimoji="0" lang="en-US" sz="2000" b="0" i="0" u="none" strike="noStrike" cap="none" normalizeH="0" baseline="0" smtClean="0">
                        <a:ln>
                          <a:noFill/>
                        </a:ln>
                        <a:solidFill>
                          <a:schemeClr val="tx1"/>
                        </a:solidFill>
                        <a:effectLst/>
                        <a:latin typeface="Calibri" pitchFamily="34" charset="0"/>
                        <a:ea typeface="Calibri" pitchFamily="34" charset="0"/>
                        <a:cs typeface="B Nazanin" pitchFamily="2" charset="-78"/>
                      </a:endParaRPr>
                    </a:p>
                    <a:p>
                      <a:pPr marL="0" marR="0" lvl="0" indent="0" algn="r" defTabSz="914400" rtl="1" eaLnBrk="1" fontAlgn="base" latinLnBrk="0" hangingPunct="1">
                        <a:lnSpc>
                          <a:spcPct val="15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ea typeface="Calibri" pitchFamily="34" charset="0"/>
                          <a:cs typeface="B Nazanin" pitchFamily="2" charset="-78"/>
                        </a:rPr>
                        <a:t>Picture    </a:t>
                      </a:r>
                      <a:endParaRPr kumimoji="0" lang="en-US" sz="2000" b="0" i="0" u="none" strike="noStrike" cap="none" normalizeH="0" baseline="0" smtClean="0">
                        <a:ln>
                          <a:noFill/>
                        </a:ln>
                        <a:solidFill>
                          <a:schemeClr val="tx1"/>
                        </a:solidFill>
                        <a:effectLst/>
                        <a:latin typeface="Calibri" pitchFamily="34" charset="0"/>
                        <a:ea typeface="Calibri" pitchFamily="34" charset="0"/>
                        <a:cs typeface="B Nazanin" pitchFamily="2" charset="-78"/>
                      </a:endParaRPr>
                    </a:p>
                  </a:txBody>
                  <a:tcPr marL="66989" marR="6698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5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ea typeface="Calibri" pitchFamily="34" charset="0"/>
                          <a:cs typeface="B Nazanin" pitchFamily="2" charset="-78"/>
                        </a:rPr>
                        <a:t>Alt + 6    </a:t>
                      </a:r>
                      <a:endParaRPr kumimoji="0" lang="en-US" sz="2000" b="0" i="0" u="none" strike="noStrike" cap="none" normalizeH="0" baseline="0" smtClean="0">
                        <a:ln>
                          <a:noFill/>
                        </a:ln>
                        <a:solidFill>
                          <a:schemeClr val="tx1"/>
                        </a:solidFill>
                        <a:effectLst/>
                        <a:latin typeface="Calibri" pitchFamily="34" charset="0"/>
                        <a:ea typeface="Calibri" pitchFamily="34" charset="0"/>
                        <a:cs typeface="B Nazanin" pitchFamily="2" charset="-78"/>
                      </a:endParaRPr>
                    </a:p>
                  </a:txBody>
                  <a:tcPr marL="66989" marR="6698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50000"/>
                        </a:lnSpc>
                        <a:spcBef>
                          <a:spcPct val="0"/>
                        </a:spcBef>
                        <a:spcAft>
                          <a:spcPct val="0"/>
                        </a:spcAft>
                        <a:buClrTx/>
                        <a:buSzTx/>
                        <a:buFontTx/>
                        <a:buNone/>
                        <a:tabLst/>
                      </a:pPr>
                      <a:r>
                        <a:rPr kumimoji="0" lang="fa-IR" sz="2000" b="0" i="0" u="none" strike="noStrike" cap="none" normalizeH="0" baseline="0" dirty="0" smtClean="0">
                          <a:ln>
                            <a:noFill/>
                          </a:ln>
                          <a:solidFill>
                            <a:schemeClr val="tx1"/>
                          </a:solidFill>
                          <a:effectLst/>
                          <a:latin typeface="Calibri" pitchFamily="34" charset="0"/>
                          <a:ea typeface="Calibri" pitchFamily="34" charset="0"/>
                          <a:cs typeface="B Nazanin" pitchFamily="2" charset="-78"/>
                        </a:rPr>
                        <a:t>یک گزارش با ساختار متنی، همراه با تصویری از پایه فعلی را به گونه ای نمایش می دهد که ساختار سطرها وستون ها براساس آخرین پایه معکوس و یا مثلثی شده توسط حل کننده لیندو باشد. گزارش تصویری پایه به پنجره گزارش فرستاده می شود.</a:t>
                      </a:r>
                      <a:endParaRPr kumimoji="0" lang="en-US" sz="2000" b="0" i="0" u="none" strike="noStrike" cap="none" normalizeH="0" baseline="0" dirty="0" smtClean="0">
                        <a:ln>
                          <a:noFill/>
                        </a:ln>
                        <a:solidFill>
                          <a:schemeClr val="tx1"/>
                        </a:solidFill>
                        <a:effectLst/>
                        <a:latin typeface="Calibri" pitchFamily="34" charset="0"/>
                        <a:ea typeface="Calibri" pitchFamily="34" charset="0"/>
                        <a:cs typeface="B Nazanin" pitchFamily="2" charset="-78"/>
                      </a:endParaRPr>
                    </a:p>
                  </a:txBody>
                  <a:tcPr marL="66989" marR="6698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122363">
                <a:tc>
                  <a:txBody>
                    <a:bodyPr/>
                    <a:lstStyle/>
                    <a:p>
                      <a:pPr marL="457200" marR="0" lvl="0" indent="-457200" algn="r" defTabSz="914400" rtl="1" eaLnBrk="1" fontAlgn="base" latinLnBrk="0" hangingPunct="1">
                        <a:lnSpc>
                          <a:spcPct val="15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ea typeface="Calibri" pitchFamily="34" charset="0"/>
                          <a:cs typeface="B Nazanin" pitchFamily="2" charset="-78"/>
                        </a:rPr>
                        <a:t>Tableau   </a:t>
                      </a:r>
                      <a:endParaRPr kumimoji="0" lang="en-US" sz="2000" b="0" i="0" u="none" strike="noStrike" cap="none" normalizeH="0" baseline="0" smtClean="0">
                        <a:ln>
                          <a:noFill/>
                        </a:ln>
                        <a:solidFill>
                          <a:schemeClr val="tx1"/>
                        </a:solidFill>
                        <a:effectLst/>
                        <a:latin typeface="Calibri" pitchFamily="34" charset="0"/>
                        <a:ea typeface="Calibri" pitchFamily="34" charset="0"/>
                        <a:cs typeface="B Nazanin" pitchFamily="2" charset="-78"/>
                      </a:endParaRPr>
                    </a:p>
                  </a:txBody>
                  <a:tcPr marL="66989" marR="6698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5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ea typeface="Calibri" pitchFamily="34" charset="0"/>
                          <a:cs typeface="B Nazanin" pitchFamily="2" charset="-78"/>
                        </a:rPr>
                        <a:t>Alt + 7    </a:t>
                      </a:r>
                      <a:endParaRPr kumimoji="0" lang="en-US" sz="2000" b="0" i="0" u="none" strike="noStrike" cap="none" normalizeH="0" baseline="0" smtClean="0">
                        <a:ln>
                          <a:noFill/>
                        </a:ln>
                        <a:solidFill>
                          <a:schemeClr val="tx1"/>
                        </a:solidFill>
                        <a:effectLst/>
                        <a:latin typeface="Calibri" pitchFamily="34" charset="0"/>
                        <a:ea typeface="Calibri" pitchFamily="34" charset="0"/>
                        <a:cs typeface="B Nazanin" pitchFamily="2" charset="-78"/>
                      </a:endParaRPr>
                    </a:p>
                  </a:txBody>
                  <a:tcPr marL="66989" marR="6698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50000"/>
                        </a:lnSpc>
                        <a:spcBef>
                          <a:spcPct val="0"/>
                        </a:spcBef>
                        <a:spcAft>
                          <a:spcPct val="0"/>
                        </a:spcAft>
                        <a:buClrTx/>
                        <a:buSzTx/>
                        <a:buFontTx/>
                        <a:buNone/>
                        <a:tabLst/>
                      </a:pPr>
                      <a:r>
                        <a:rPr kumimoji="0" lang="fa-IR" sz="2000" b="0" i="0" u="none" strike="noStrike" cap="none" normalizeH="0" baseline="0" dirty="0" smtClean="0">
                          <a:ln>
                            <a:noFill/>
                          </a:ln>
                          <a:solidFill>
                            <a:schemeClr val="tx1"/>
                          </a:solidFill>
                          <a:effectLst/>
                          <a:latin typeface="Calibri" pitchFamily="34" charset="0"/>
                          <a:ea typeface="Calibri" pitchFamily="34" charset="0"/>
                          <a:cs typeface="B Nazanin" pitchFamily="2" charset="-78"/>
                        </a:rPr>
                        <a:t>جدول سیمپلکس مربوط به مدل فعال را نمایش می دهد. این جدول</a:t>
                      </a:r>
                      <a:r>
                        <a:rPr kumimoji="0" lang="en-US" sz="2000" b="0" i="0" u="none" strike="noStrike" cap="none" normalizeH="0" baseline="0" dirty="0" smtClean="0">
                          <a:ln>
                            <a:noFill/>
                          </a:ln>
                          <a:solidFill>
                            <a:schemeClr val="tx1"/>
                          </a:solidFill>
                          <a:effectLst/>
                          <a:latin typeface="Calibri" pitchFamily="34" charset="0"/>
                          <a:ea typeface="Calibri" pitchFamily="34" charset="0"/>
                          <a:cs typeface="B Nazanin" pitchFamily="2" charset="-78"/>
                        </a:rPr>
                        <a:t> </a:t>
                      </a:r>
                      <a:r>
                        <a:rPr kumimoji="0" lang="fa-IR" sz="2000" b="0" i="0" u="none" strike="noStrike" cap="none" normalizeH="0" baseline="0" dirty="0" smtClean="0">
                          <a:ln>
                            <a:noFill/>
                          </a:ln>
                          <a:solidFill>
                            <a:schemeClr val="tx1"/>
                          </a:solidFill>
                          <a:effectLst/>
                          <a:latin typeface="Calibri" pitchFamily="34" charset="0"/>
                          <a:ea typeface="Calibri" pitchFamily="34" charset="0"/>
                          <a:cs typeface="B Nazanin" pitchFamily="2" charset="-78"/>
                        </a:rPr>
                        <a:t>امکان مشاهده هر قدم از الگوریتم سیمپلکس را فراهم می کند.</a:t>
                      </a:r>
                      <a:endParaRPr kumimoji="0" lang="en-US" sz="2000" b="0" i="0" u="none" strike="noStrike" cap="none" normalizeH="0" baseline="0" dirty="0" smtClean="0">
                        <a:ln>
                          <a:noFill/>
                        </a:ln>
                        <a:solidFill>
                          <a:schemeClr val="tx1"/>
                        </a:solidFill>
                        <a:effectLst/>
                        <a:latin typeface="Calibri" pitchFamily="34" charset="0"/>
                        <a:ea typeface="Calibri" pitchFamily="34" charset="0"/>
                        <a:cs typeface="B Nazanin" pitchFamily="2" charset="-78"/>
                      </a:endParaRPr>
                    </a:p>
                  </a:txBody>
                  <a:tcPr marL="66989" marR="6698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p:fade thruBlk="1"/>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noFill/>
        </p:spPr>
        <p:txBody>
          <a:bodyPr/>
          <a:lstStyle/>
          <a:p>
            <a:pPr algn="r" rtl="1" eaLnBrk="1" hangingPunct="1"/>
            <a:r>
              <a:rPr lang="fa-IR" sz="3200" b="1" i="0" smtClean="0">
                <a:latin typeface="Arial" charset="0"/>
                <a:cs typeface="B Nazanin" pitchFamily="2" charset="-78"/>
              </a:rPr>
              <a:t>آشنایی با نرم افزار </a:t>
            </a:r>
            <a:r>
              <a:rPr lang="en-US" sz="3200" b="1" i="0" smtClean="0">
                <a:latin typeface="Arial" charset="0"/>
                <a:cs typeface="B Nazanin" pitchFamily="2" charset="-78"/>
              </a:rPr>
              <a:t>LINDO</a:t>
            </a:r>
          </a:p>
        </p:txBody>
      </p:sp>
      <p:sp>
        <p:nvSpPr>
          <p:cNvPr id="34819" name="Rectangle 1"/>
          <p:cNvSpPr>
            <a:spLocks noChangeArrowheads="1"/>
          </p:cNvSpPr>
          <p:nvPr/>
        </p:nvSpPr>
        <p:spPr bwMode="auto">
          <a:xfrm>
            <a:off x="0" y="0"/>
            <a:ext cx="914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fa-IR"/>
          </a:p>
        </p:txBody>
      </p:sp>
      <p:graphicFrame>
        <p:nvGraphicFramePr>
          <p:cNvPr id="44052" name="Group 20"/>
          <p:cNvGraphicFramePr>
            <a:graphicFrameLocks noGrp="1"/>
          </p:cNvGraphicFramePr>
          <p:nvPr/>
        </p:nvGraphicFramePr>
        <p:xfrm>
          <a:off x="142875" y="1143000"/>
          <a:ext cx="8786813" cy="2073276"/>
        </p:xfrm>
        <a:graphic>
          <a:graphicData uri="http://schemas.openxmlformats.org/drawingml/2006/table">
            <a:tbl>
              <a:tblPr rtl="1"/>
              <a:tblGrid>
                <a:gridCol w="1647825"/>
                <a:gridCol w="1716088"/>
                <a:gridCol w="5422900"/>
              </a:tblGrid>
              <a:tr h="1036638">
                <a:tc>
                  <a:txBody>
                    <a:bodyPr/>
                    <a:lstStyle/>
                    <a:p>
                      <a:pPr marL="0" marR="0" lvl="0" indent="0" algn="r" defTabSz="914400" rtl="1" eaLnBrk="1" fontAlgn="base" latinLnBrk="0" hangingPunct="1">
                        <a:lnSpc>
                          <a:spcPct val="15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charset="0"/>
                          <a:ea typeface="Calibri" pitchFamily="34" charset="0"/>
                          <a:cs typeface="B Nazanin" pitchFamily="2" charset="-78"/>
                        </a:rPr>
                        <a:t>Show     </a:t>
                      </a:r>
                      <a:endParaRPr kumimoji="0" lang="en-US" sz="2000" b="0" i="0" u="none" strike="noStrike" cap="none" normalizeH="0" baseline="0" dirty="0" smtClean="0">
                        <a:ln>
                          <a:noFill/>
                        </a:ln>
                        <a:solidFill>
                          <a:schemeClr val="tx1"/>
                        </a:solidFill>
                        <a:effectLst/>
                        <a:latin typeface="Calibri" pitchFamily="34" charset="0"/>
                        <a:ea typeface="Calibri" pitchFamily="34" charset="0"/>
                        <a:cs typeface="B Nazanin" pitchFamily="2" charset="-78"/>
                      </a:endParaRPr>
                    </a:p>
                    <a:p>
                      <a:pPr marL="0" marR="0" lvl="0" indent="0" algn="r" defTabSz="914400" rtl="1" eaLnBrk="1" fontAlgn="base" latinLnBrk="0" hangingPunct="1">
                        <a:lnSpc>
                          <a:spcPct val="15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charset="0"/>
                          <a:ea typeface="Calibri" pitchFamily="34" charset="0"/>
                          <a:cs typeface="B Nazanin" pitchFamily="2" charset="-78"/>
                        </a:rPr>
                        <a:t>Column   </a:t>
                      </a:r>
                      <a:endParaRPr kumimoji="0" lang="en-US" sz="2000" b="0" i="0" u="none" strike="noStrike" cap="none" normalizeH="0" baseline="0" dirty="0" smtClean="0">
                        <a:ln>
                          <a:noFill/>
                        </a:ln>
                        <a:solidFill>
                          <a:schemeClr val="tx1"/>
                        </a:solidFill>
                        <a:effectLst/>
                        <a:latin typeface="Calibri" pitchFamily="34" charset="0"/>
                        <a:ea typeface="Calibri" pitchFamily="34" charset="0"/>
                        <a:cs typeface="B Nazanin" pitchFamily="2" charset="-78"/>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5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ea typeface="Calibri" pitchFamily="34" charset="0"/>
                          <a:cs typeface="B Nazanin" pitchFamily="2" charset="-78"/>
                        </a:rPr>
                        <a:t>Alt + 9    </a:t>
                      </a:r>
                      <a:endParaRPr kumimoji="0" lang="en-US" sz="2000" b="0" i="0" u="none" strike="noStrike" cap="none" normalizeH="0" baseline="0" smtClean="0">
                        <a:ln>
                          <a:noFill/>
                        </a:ln>
                        <a:solidFill>
                          <a:schemeClr val="tx1"/>
                        </a:solidFill>
                        <a:effectLst/>
                        <a:latin typeface="Calibri" pitchFamily="34" charset="0"/>
                        <a:ea typeface="Calibri" pitchFamily="34" charset="0"/>
                        <a:cs typeface="B Nazanin" pitchFamily="2" charset="-78"/>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50000"/>
                        </a:lnSpc>
                        <a:spcBef>
                          <a:spcPct val="0"/>
                        </a:spcBef>
                        <a:spcAft>
                          <a:spcPct val="0"/>
                        </a:spcAft>
                        <a:buClrTx/>
                        <a:buSzTx/>
                        <a:buFontTx/>
                        <a:buNone/>
                        <a:tabLst/>
                      </a:pPr>
                      <a:r>
                        <a:rPr kumimoji="0" lang="fa-IR" sz="2000" b="0" i="0" u="none" strike="noStrike" cap="none" normalizeH="0" baseline="0" dirty="0" smtClean="0">
                          <a:ln>
                            <a:noFill/>
                          </a:ln>
                          <a:solidFill>
                            <a:schemeClr val="tx1"/>
                          </a:solidFill>
                          <a:effectLst/>
                          <a:latin typeface="Calibri" pitchFamily="34" charset="0"/>
                          <a:ea typeface="Calibri" pitchFamily="34" charset="0"/>
                          <a:cs typeface="B Nazanin" pitchFamily="2" charset="-78"/>
                        </a:rPr>
                        <a:t>ستون انتخابی رابدون نمایش بقیه مدل، نشان می دهد.</a:t>
                      </a:r>
                      <a:endParaRPr kumimoji="0" lang="en-US" sz="2000" b="0" i="0" u="none" strike="noStrike" cap="none" normalizeH="0" baseline="0" dirty="0" smtClean="0">
                        <a:ln>
                          <a:noFill/>
                        </a:ln>
                        <a:solidFill>
                          <a:schemeClr val="tx1"/>
                        </a:solidFill>
                        <a:effectLst/>
                        <a:latin typeface="Calibri" pitchFamily="34" charset="0"/>
                        <a:ea typeface="Calibri" pitchFamily="34" charset="0"/>
                        <a:cs typeface="B Nazanin" pitchFamily="2" charset="-78"/>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036638">
                <a:tc>
                  <a:txBody>
                    <a:bodyPr/>
                    <a:lstStyle/>
                    <a:p>
                      <a:pPr marL="0" marR="0" lvl="0" indent="0" algn="r" defTabSz="914400" rtl="1" eaLnBrk="1" fontAlgn="base" latinLnBrk="0" hangingPunct="1">
                        <a:lnSpc>
                          <a:spcPct val="15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ea typeface="Calibri" pitchFamily="34" charset="0"/>
                          <a:cs typeface="B Nazanin" pitchFamily="2" charset="-78"/>
                        </a:rPr>
                        <a:t>Positive   </a:t>
                      </a:r>
                      <a:endParaRPr kumimoji="0" lang="en-US" sz="2000" b="0" i="0" u="none" strike="noStrike" cap="none" normalizeH="0" baseline="0" smtClean="0">
                        <a:ln>
                          <a:noFill/>
                        </a:ln>
                        <a:solidFill>
                          <a:schemeClr val="tx1"/>
                        </a:solidFill>
                        <a:effectLst/>
                        <a:latin typeface="Calibri" pitchFamily="34" charset="0"/>
                        <a:ea typeface="Calibri" pitchFamily="34" charset="0"/>
                        <a:cs typeface="B Nazanin" pitchFamily="2" charset="-78"/>
                      </a:endParaRPr>
                    </a:p>
                    <a:p>
                      <a:pPr marL="0" marR="0" lvl="0" indent="0" algn="r" defTabSz="914400" rtl="1" eaLnBrk="1" fontAlgn="base" latinLnBrk="0" hangingPunct="1">
                        <a:lnSpc>
                          <a:spcPct val="15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ea typeface="Calibri" pitchFamily="34" charset="0"/>
                          <a:cs typeface="B Nazanin" pitchFamily="2" charset="-78"/>
                        </a:rPr>
                        <a:t>Definite   </a:t>
                      </a:r>
                      <a:endParaRPr kumimoji="0" lang="en-US" sz="2000" b="0" i="0" u="none" strike="noStrike" cap="none" normalizeH="0" baseline="0" smtClean="0">
                        <a:ln>
                          <a:noFill/>
                        </a:ln>
                        <a:solidFill>
                          <a:schemeClr val="tx1"/>
                        </a:solidFill>
                        <a:effectLst/>
                        <a:latin typeface="Calibri" pitchFamily="34" charset="0"/>
                        <a:ea typeface="Calibri" pitchFamily="34" charset="0"/>
                        <a:cs typeface="B Nazanin" pitchFamily="2" charset="-78"/>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50000"/>
                        </a:lnSpc>
                        <a:spcBef>
                          <a:spcPct val="0"/>
                        </a:spcBef>
                        <a:spcAft>
                          <a:spcPct val="0"/>
                        </a:spcAft>
                        <a:buClrTx/>
                        <a:buSzTx/>
                        <a:buFontTx/>
                        <a:buNone/>
                        <a:tabLst/>
                      </a:pPr>
                      <a:endParaRPr kumimoji="0" lang="fa-IR" sz="2000" b="0" i="0" u="none" strike="noStrike" cap="none" normalizeH="0" baseline="0" smtClean="0">
                        <a:ln>
                          <a:noFill/>
                        </a:ln>
                        <a:solidFill>
                          <a:schemeClr val="tx1"/>
                        </a:solidFill>
                        <a:effectLst/>
                        <a:latin typeface="Calibri" pitchFamily="34" charset="0"/>
                        <a:ea typeface="Calibri" pitchFamily="34" charset="0"/>
                        <a:cs typeface="B Nazanin" pitchFamily="2" charset="-78"/>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50000"/>
                        </a:lnSpc>
                        <a:spcBef>
                          <a:spcPct val="0"/>
                        </a:spcBef>
                        <a:spcAft>
                          <a:spcPct val="0"/>
                        </a:spcAft>
                        <a:buClrTx/>
                        <a:buSzTx/>
                        <a:buFontTx/>
                        <a:buNone/>
                        <a:tabLst/>
                      </a:pPr>
                      <a:r>
                        <a:rPr kumimoji="0" lang="fa-IR" sz="2000" b="0" i="0" u="none" strike="noStrike" cap="none" normalizeH="0" baseline="0" dirty="0" smtClean="0">
                          <a:ln>
                            <a:noFill/>
                          </a:ln>
                          <a:solidFill>
                            <a:schemeClr val="tx1"/>
                          </a:solidFill>
                          <a:effectLst/>
                          <a:latin typeface="Calibri" pitchFamily="34" charset="0"/>
                          <a:ea typeface="Calibri" pitchFamily="34" charset="0"/>
                          <a:cs typeface="B Nazanin" pitchFamily="2" charset="-78"/>
                        </a:rPr>
                        <a:t>بهینگی مطلق رادر مدل کوآدراتیک (</a:t>
                      </a:r>
                      <a:r>
                        <a:rPr kumimoji="0" lang="en-US" sz="2000" b="0" i="0" u="none" strike="noStrike" cap="none" normalizeH="0" baseline="0" dirty="0" smtClean="0">
                          <a:ln>
                            <a:noFill/>
                          </a:ln>
                          <a:solidFill>
                            <a:schemeClr val="tx1"/>
                          </a:solidFill>
                          <a:effectLst/>
                          <a:latin typeface="Arial" charset="0"/>
                          <a:ea typeface="Calibri" pitchFamily="34" charset="0"/>
                          <a:cs typeface="B Nazanin" pitchFamily="2" charset="-78"/>
                        </a:rPr>
                        <a:t>quadratic</a:t>
                      </a:r>
                      <a:r>
                        <a:rPr kumimoji="0" lang="fa-IR" sz="2000" b="0" i="0" u="none" strike="noStrike" cap="none" normalizeH="0" baseline="0" dirty="0" smtClean="0">
                          <a:ln>
                            <a:noFill/>
                          </a:ln>
                          <a:solidFill>
                            <a:schemeClr val="tx1"/>
                          </a:solidFill>
                          <a:effectLst/>
                          <a:latin typeface="Calibri" pitchFamily="34" charset="0"/>
                          <a:ea typeface="Calibri" pitchFamily="34" charset="0"/>
                          <a:cs typeface="B Nazanin" pitchFamily="2" charset="-78"/>
                        </a:rPr>
                        <a:t>) بررسی</a:t>
                      </a:r>
                    </a:p>
                    <a:p>
                      <a:pPr marL="0" marR="0" lvl="0" indent="0" algn="r" defTabSz="914400" rtl="1" eaLnBrk="1" fontAlgn="base" latinLnBrk="0" hangingPunct="1">
                        <a:lnSpc>
                          <a:spcPct val="150000"/>
                        </a:lnSpc>
                        <a:spcBef>
                          <a:spcPct val="0"/>
                        </a:spcBef>
                        <a:spcAft>
                          <a:spcPct val="0"/>
                        </a:spcAft>
                        <a:buClrTx/>
                        <a:buSzTx/>
                        <a:buFontTx/>
                        <a:buNone/>
                        <a:tabLst/>
                      </a:pPr>
                      <a:r>
                        <a:rPr kumimoji="0" lang="fa-IR" sz="2000" b="0" i="0" u="none" strike="noStrike" cap="none" normalizeH="0" baseline="0" dirty="0" smtClean="0">
                          <a:ln>
                            <a:noFill/>
                          </a:ln>
                          <a:solidFill>
                            <a:schemeClr val="tx1"/>
                          </a:solidFill>
                          <a:effectLst/>
                          <a:latin typeface="Calibri" pitchFamily="34" charset="0"/>
                          <a:ea typeface="Calibri" pitchFamily="34" charset="0"/>
                          <a:cs typeface="B Nazanin" pitchFamily="2" charset="-78"/>
                        </a:rPr>
                        <a:t> می کند.</a:t>
                      </a:r>
                      <a:endParaRPr kumimoji="0" lang="en-US" sz="2000" b="0" i="0" u="none" strike="noStrike" cap="none" normalizeH="0" baseline="0" dirty="0" smtClean="0">
                        <a:ln>
                          <a:noFill/>
                        </a:ln>
                        <a:solidFill>
                          <a:schemeClr val="tx1"/>
                        </a:solidFill>
                        <a:effectLst/>
                        <a:latin typeface="Calibri" pitchFamily="34" charset="0"/>
                        <a:ea typeface="Calibri" pitchFamily="34" charset="0"/>
                        <a:cs typeface="B Nazanin" pitchFamily="2" charset="-78"/>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6" name="Rectangle 5"/>
          <p:cNvSpPr>
            <a:spLocks noChangeArrowheads="1"/>
          </p:cNvSpPr>
          <p:nvPr/>
        </p:nvSpPr>
        <p:spPr bwMode="auto">
          <a:xfrm>
            <a:off x="285750" y="3929063"/>
            <a:ext cx="8569325" cy="928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r" rtl="1">
              <a:buFont typeface="Arial" charset="0"/>
              <a:buChar char="•"/>
            </a:pPr>
            <a:r>
              <a:rPr lang="fa-IR" sz="2300" b="1">
                <a:solidFill>
                  <a:srgbClr val="0070C0"/>
                </a:solidFill>
                <a:cs typeface="B Nazanin" pitchFamily="2" charset="-78"/>
              </a:rPr>
              <a:t>منوی </a:t>
            </a:r>
            <a:r>
              <a:rPr lang="en-US" sz="2300" b="1">
                <a:solidFill>
                  <a:srgbClr val="0070C0"/>
                </a:solidFill>
                <a:cs typeface="B Nazanin" pitchFamily="2" charset="-78"/>
              </a:rPr>
              <a:t>Window</a:t>
            </a:r>
          </a:p>
          <a:p>
            <a:pPr algn="r" rtl="1"/>
            <a:r>
              <a:rPr lang="fa-IR" sz="2300">
                <a:cs typeface="B Nazanin" pitchFamily="2" charset="-78"/>
              </a:rPr>
              <a:t>فرمان های منوی </a:t>
            </a:r>
            <a:r>
              <a:rPr lang="en-US" sz="2300">
                <a:cs typeface="B Nazanin" pitchFamily="2" charset="-78"/>
              </a:rPr>
              <a:t>Window</a:t>
            </a:r>
            <a:r>
              <a:rPr lang="fa-IR" sz="2300">
                <a:cs typeface="B Nazanin" pitchFamily="2" charset="-78"/>
              </a:rPr>
              <a:t> امکان استفاده مناسب از پنجره های فعال فرمان و پنجره وضعیت را فراهم می آورند. به علاوه، می توانید ظاهر نمایش چندین پنجره باز را مرتب کنید. فرمان های منوی </a:t>
            </a:r>
            <a:r>
              <a:rPr lang="en-US" sz="2300">
                <a:cs typeface="B Nazanin" pitchFamily="2" charset="-78"/>
              </a:rPr>
              <a:t>Window</a:t>
            </a:r>
            <a:r>
              <a:rPr lang="fa-IR" sz="2300">
                <a:cs typeface="B Nazanin" pitchFamily="2" charset="-78"/>
              </a:rPr>
              <a:t> درذیل تشریح می گردند:</a:t>
            </a:r>
            <a:endParaRPr lang="en-US" sz="2300">
              <a:cs typeface="B Nazanin" pitchFamily="2" charset="-78"/>
            </a:endParaRP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noFill/>
        </p:spPr>
        <p:txBody>
          <a:bodyPr/>
          <a:lstStyle/>
          <a:p>
            <a:pPr algn="r" rtl="1" eaLnBrk="1" hangingPunct="1"/>
            <a:r>
              <a:rPr lang="fa-IR" sz="3200" b="1" i="0" smtClean="0">
                <a:latin typeface="Arial" charset="0"/>
                <a:cs typeface="B Nazanin" pitchFamily="2" charset="-78"/>
              </a:rPr>
              <a:t>آشنایی با نرم افزار </a:t>
            </a:r>
            <a:r>
              <a:rPr lang="en-US" sz="3200" b="1" i="0" smtClean="0">
                <a:latin typeface="Arial" charset="0"/>
                <a:cs typeface="B Nazanin" pitchFamily="2" charset="-78"/>
              </a:rPr>
              <a:t>LINDO</a:t>
            </a:r>
          </a:p>
        </p:txBody>
      </p:sp>
      <p:sp>
        <p:nvSpPr>
          <p:cNvPr id="35843" name="Rectangle 1"/>
          <p:cNvSpPr>
            <a:spLocks noChangeArrowheads="1"/>
          </p:cNvSpPr>
          <p:nvPr/>
        </p:nvSpPr>
        <p:spPr bwMode="auto">
          <a:xfrm>
            <a:off x="0" y="0"/>
            <a:ext cx="914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fa-IR"/>
          </a:p>
        </p:txBody>
      </p:sp>
      <p:graphicFrame>
        <p:nvGraphicFramePr>
          <p:cNvPr id="8" name="Table 7"/>
          <p:cNvGraphicFramePr>
            <a:graphicFrameLocks noGrp="1"/>
          </p:cNvGraphicFramePr>
          <p:nvPr/>
        </p:nvGraphicFramePr>
        <p:xfrm>
          <a:off x="142875" y="1143000"/>
          <a:ext cx="8858250" cy="5143500"/>
        </p:xfrm>
        <a:graphic>
          <a:graphicData uri="http://schemas.openxmlformats.org/drawingml/2006/table">
            <a:tbl>
              <a:tblPr rtl="1"/>
              <a:tblGrid>
                <a:gridCol w="1747837"/>
                <a:gridCol w="2076450"/>
                <a:gridCol w="5033963"/>
              </a:tblGrid>
              <a:tr h="514350">
                <a:tc>
                  <a:txBody>
                    <a:bodyPr/>
                    <a:lstStyle/>
                    <a:p>
                      <a:pPr marL="0" marR="0" lvl="0" indent="0" algn="r" defTabSz="914400" rtl="1" eaLnBrk="1" fontAlgn="base" latinLnBrk="0" hangingPunct="1">
                        <a:lnSpc>
                          <a:spcPct val="150000"/>
                        </a:lnSpc>
                        <a:spcBef>
                          <a:spcPct val="0"/>
                        </a:spcBef>
                        <a:spcAft>
                          <a:spcPct val="0"/>
                        </a:spcAft>
                        <a:buClrTx/>
                        <a:buSzTx/>
                        <a:buFontTx/>
                        <a:buNone/>
                        <a:tabLst/>
                      </a:pPr>
                      <a:r>
                        <a:rPr kumimoji="0" lang="fa-IR" sz="2000" b="0" i="0" u="none" strike="noStrike" cap="none" normalizeH="0" baseline="0" dirty="0" smtClean="0">
                          <a:ln>
                            <a:noFill/>
                          </a:ln>
                          <a:solidFill>
                            <a:schemeClr val="tx1"/>
                          </a:solidFill>
                          <a:effectLst/>
                          <a:latin typeface="Calibri" pitchFamily="34" charset="0"/>
                          <a:ea typeface="Calibri" pitchFamily="34" charset="0"/>
                          <a:cs typeface="B Nazanin" pitchFamily="2" charset="-78"/>
                        </a:rPr>
                        <a:t>اسم فرمان</a:t>
                      </a:r>
                      <a:endParaRPr kumimoji="0" lang="en-US" sz="2000" b="0" i="0" u="none" strike="noStrike" cap="none" normalizeH="0" baseline="0" dirty="0" smtClean="0">
                        <a:ln>
                          <a:noFill/>
                        </a:ln>
                        <a:solidFill>
                          <a:schemeClr val="tx1"/>
                        </a:solidFill>
                        <a:effectLst/>
                        <a:latin typeface="Calibri" pitchFamily="34" charset="0"/>
                        <a:ea typeface="Calibri" pitchFamily="34" charset="0"/>
                        <a:cs typeface="B Nazanin" pitchFamily="2" charset="-78"/>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50000"/>
                        </a:lnSpc>
                        <a:spcBef>
                          <a:spcPct val="0"/>
                        </a:spcBef>
                        <a:spcAft>
                          <a:spcPct val="0"/>
                        </a:spcAft>
                        <a:buClrTx/>
                        <a:buSzTx/>
                        <a:buFontTx/>
                        <a:buNone/>
                        <a:tabLst/>
                      </a:pPr>
                      <a:r>
                        <a:rPr kumimoji="0" lang="fa-IR" sz="2000" b="0" i="0" u="none" strike="noStrike" cap="none" normalizeH="0" baseline="0" smtClean="0">
                          <a:ln>
                            <a:noFill/>
                          </a:ln>
                          <a:solidFill>
                            <a:schemeClr val="tx1"/>
                          </a:solidFill>
                          <a:effectLst/>
                          <a:latin typeface="Calibri" pitchFamily="34" charset="0"/>
                          <a:ea typeface="Calibri" pitchFamily="34" charset="0"/>
                          <a:cs typeface="B Nazanin" pitchFamily="2" charset="-78"/>
                        </a:rPr>
                        <a:t>کلید میانبر فرمان</a:t>
                      </a:r>
                      <a:endParaRPr kumimoji="0" lang="en-US" sz="2000" b="0" i="0" u="none" strike="noStrike" cap="none" normalizeH="0" baseline="0" smtClean="0">
                        <a:ln>
                          <a:noFill/>
                        </a:ln>
                        <a:solidFill>
                          <a:schemeClr val="tx1"/>
                        </a:solidFill>
                        <a:effectLst/>
                        <a:latin typeface="Calibri" pitchFamily="34" charset="0"/>
                        <a:ea typeface="Calibri" pitchFamily="34" charset="0"/>
                        <a:cs typeface="B Nazanin" pitchFamily="2" charset="-78"/>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50000"/>
                        </a:lnSpc>
                        <a:spcBef>
                          <a:spcPct val="0"/>
                        </a:spcBef>
                        <a:spcAft>
                          <a:spcPct val="0"/>
                        </a:spcAft>
                        <a:buClrTx/>
                        <a:buSzTx/>
                        <a:buFontTx/>
                        <a:buNone/>
                        <a:tabLst/>
                      </a:pPr>
                      <a:r>
                        <a:rPr kumimoji="0" lang="fa-IR" sz="2000" b="0" i="0" u="none" strike="noStrike" cap="none" normalizeH="0" baseline="0" smtClean="0">
                          <a:ln>
                            <a:noFill/>
                          </a:ln>
                          <a:solidFill>
                            <a:schemeClr val="tx1"/>
                          </a:solidFill>
                          <a:effectLst/>
                          <a:latin typeface="Calibri" pitchFamily="34" charset="0"/>
                          <a:ea typeface="Calibri" pitchFamily="34" charset="0"/>
                          <a:cs typeface="B Nazanin" pitchFamily="2" charset="-78"/>
                        </a:rPr>
                        <a:t>                           توضیح</a:t>
                      </a:r>
                      <a:endParaRPr kumimoji="0" lang="en-US" sz="2000" b="0" i="0" u="none" strike="noStrike" cap="none" normalizeH="0" baseline="0" smtClean="0">
                        <a:ln>
                          <a:noFill/>
                        </a:ln>
                        <a:solidFill>
                          <a:schemeClr val="tx1"/>
                        </a:solidFill>
                        <a:effectLst/>
                        <a:latin typeface="Calibri" pitchFamily="34" charset="0"/>
                        <a:ea typeface="Calibri" pitchFamily="34" charset="0"/>
                        <a:cs typeface="B Nazanin" pitchFamily="2" charset="-78"/>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543050">
                <a:tc>
                  <a:txBody>
                    <a:bodyPr/>
                    <a:lstStyle/>
                    <a:p>
                      <a:pPr marL="0" marR="0" lvl="0" indent="0" algn="r" defTabSz="914400" rtl="1" eaLnBrk="1" fontAlgn="base" latinLnBrk="0" hangingPunct="1">
                        <a:lnSpc>
                          <a:spcPct val="15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ea typeface="Calibri" pitchFamily="34" charset="0"/>
                          <a:cs typeface="B Nazanin" pitchFamily="2" charset="-78"/>
                        </a:rPr>
                        <a:t>Open      </a:t>
                      </a:r>
                      <a:endParaRPr kumimoji="0" lang="en-US" sz="2000" b="0" i="0" u="none" strike="noStrike" cap="none" normalizeH="0" baseline="0" smtClean="0">
                        <a:ln>
                          <a:noFill/>
                        </a:ln>
                        <a:solidFill>
                          <a:schemeClr val="tx1"/>
                        </a:solidFill>
                        <a:effectLst/>
                        <a:latin typeface="Calibri" pitchFamily="34" charset="0"/>
                        <a:ea typeface="Calibri" pitchFamily="34" charset="0"/>
                        <a:cs typeface="B Nazanin" pitchFamily="2" charset="-78"/>
                      </a:endParaRPr>
                    </a:p>
                    <a:p>
                      <a:pPr marL="0" marR="0" lvl="0" indent="0" algn="r" defTabSz="914400" rtl="1" eaLnBrk="1" fontAlgn="base" latinLnBrk="0" hangingPunct="1">
                        <a:lnSpc>
                          <a:spcPct val="15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ea typeface="Calibri" pitchFamily="34" charset="0"/>
                          <a:cs typeface="B Nazanin" pitchFamily="2" charset="-78"/>
                        </a:rPr>
                        <a:t>Command </a:t>
                      </a:r>
                      <a:endParaRPr kumimoji="0" lang="en-US" sz="2000" b="0" i="0" u="none" strike="noStrike" cap="none" normalizeH="0" baseline="0" smtClean="0">
                        <a:ln>
                          <a:noFill/>
                        </a:ln>
                        <a:solidFill>
                          <a:schemeClr val="tx1"/>
                        </a:solidFill>
                        <a:effectLst/>
                        <a:latin typeface="Calibri" pitchFamily="34" charset="0"/>
                        <a:ea typeface="Calibri" pitchFamily="34" charset="0"/>
                        <a:cs typeface="B Nazanin" pitchFamily="2" charset="-78"/>
                      </a:endParaRPr>
                    </a:p>
                    <a:p>
                      <a:pPr marL="0" marR="0" lvl="0" indent="0" algn="r" defTabSz="914400" rtl="1" eaLnBrk="1" fontAlgn="base" latinLnBrk="0" hangingPunct="1">
                        <a:lnSpc>
                          <a:spcPct val="15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ea typeface="Calibri" pitchFamily="34" charset="0"/>
                          <a:cs typeface="B Nazanin" pitchFamily="2" charset="-78"/>
                        </a:rPr>
                        <a:t>Window   </a:t>
                      </a:r>
                      <a:endParaRPr kumimoji="0" lang="en-US" sz="2000" b="0" i="0" u="none" strike="noStrike" cap="none" normalizeH="0" baseline="0" smtClean="0">
                        <a:ln>
                          <a:noFill/>
                        </a:ln>
                        <a:solidFill>
                          <a:schemeClr val="tx1"/>
                        </a:solidFill>
                        <a:effectLst/>
                        <a:latin typeface="Calibri" pitchFamily="34" charset="0"/>
                        <a:ea typeface="Calibri" pitchFamily="34" charset="0"/>
                        <a:cs typeface="B Nazanin" pitchFamily="2" charset="-78"/>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5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ea typeface="Calibri" pitchFamily="34" charset="0"/>
                          <a:cs typeface="B Nazanin" pitchFamily="2" charset="-78"/>
                        </a:rPr>
                        <a:t>Alt + C      </a:t>
                      </a:r>
                      <a:endParaRPr kumimoji="0" lang="en-US" sz="2000" b="0" i="0" u="none" strike="noStrike" cap="none" normalizeH="0" baseline="0" smtClean="0">
                        <a:ln>
                          <a:noFill/>
                        </a:ln>
                        <a:solidFill>
                          <a:schemeClr val="tx1"/>
                        </a:solidFill>
                        <a:effectLst/>
                        <a:latin typeface="Calibri" pitchFamily="34" charset="0"/>
                        <a:ea typeface="Calibri" pitchFamily="34" charset="0"/>
                        <a:cs typeface="B Nazanin" pitchFamily="2" charset="-78"/>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50000"/>
                        </a:lnSpc>
                        <a:spcBef>
                          <a:spcPct val="0"/>
                        </a:spcBef>
                        <a:spcAft>
                          <a:spcPct val="0"/>
                        </a:spcAft>
                        <a:buClrTx/>
                        <a:buSzTx/>
                        <a:buFontTx/>
                        <a:buNone/>
                        <a:tabLst/>
                      </a:pPr>
                      <a:r>
                        <a:rPr kumimoji="0" lang="fa-IR" sz="2000" b="0" i="0" u="none" strike="noStrike" cap="none" normalizeH="0" baseline="0" dirty="0" smtClean="0">
                          <a:ln>
                            <a:noFill/>
                          </a:ln>
                          <a:solidFill>
                            <a:schemeClr val="tx1"/>
                          </a:solidFill>
                          <a:effectLst/>
                          <a:latin typeface="Calibri" pitchFamily="34" charset="0"/>
                          <a:ea typeface="Calibri" pitchFamily="34" charset="0"/>
                          <a:cs typeface="B Nazanin" pitchFamily="2" charset="-78"/>
                        </a:rPr>
                        <a:t>امکان دسترسی به رابط کاربر در خط فرمان لیندو را فراهم می آورد. در اینجا می توانید فرمان ها را در مقابل علامت ":" وارد کنید.</a:t>
                      </a:r>
                      <a:endParaRPr kumimoji="0" lang="en-US" sz="2000" b="0" i="0" u="none" strike="noStrike" cap="none" normalizeH="0" baseline="0" dirty="0" smtClean="0">
                        <a:ln>
                          <a:noFill/>
                        </a:ln>
                        <a:solidFill>
                          <a:schemeClr val="tx1"/>
                        </a:solidFill>
                        <a:effectLst/>
                        <a:latin typeface="Calibri" pitchFamily="34" charset="0"/>
                        <a:ea typeface="Calibri" pitchFamily="34" charset="0"/>
                        <a:cs typeface="B Nazanin" pitchFamily="2" charset="-78"/>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571750">
                <a:tc>
                  <a:txBody>
                    <a:bodyPr/>
                    <a:lstStyle/>
                    <a:p>
                      <a:pPr marL="0" marR="0" lvl="0" indent="0" algn="r" defTabSz="914400" rtl="1" eaLnBrk="1" fontAlgn="base" latinLnBrk="0" hangingPunct="1">
                        <a:lnSpc>
                          <a:spcPct val="15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ea typeface="Calibri" pitchFamily="34" charset="0"/>
                          <a:cs typeface="B Nazanin" pitchFamily="2" charset="-78"/>
                        </a:rPr>
                        <a:t>Open      </a:t>
                      </a:r>
                      <a:endParaRPr kumimoji="0" lang="en-US" sz="2000" b="0" i="0" u="none" strike="noStrike" cap="none" normalizeH="0" baseline="0" smtClean="0">
                        <a:ln>
                          <a:noFill/>
                        </a:ln>
                        <a:solidFill>
                          <a:schemeClr val="tx1"/>
                        </a:solidFill>
                        <a:effectLst/>
                        <a:latin typeface="Calibri" pitchFamily="34" charset="0"/>
                        <a:ea typeface="Calibri" pitchFamily="34" charset="0"/>
                        <a:cs typeface="B Nazanin" pitchFamily="2" charset="-78"/>
                      </a:endParaRPr>
                    </a:p>
                    <a:p>
                      <a:pPr marL="0" marR="0" lvl="0" indent="0" algn="r" defTabSz="914400" rtl="1" eaLnBrk="1" fontAlgn="base" latinLnBrk="0" hangingPunct="1">
                        <a:lnSpc>
                          <a:spcPct val="15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ea typeface="Calibri" pitchFamily="34" charset="0"/>
                          <a:cs typeface="B Nazanin" pitchFamily="2" charset="-78"/>
                        </a:rPr>
                        <a:t>Status     </a:t>
                      </a:r>
                      <a:endParaRPr kumimoji="0" lang="en-US" sz="2000" b="0" i="0" u="none" strike="noStrike" cap="none" normalizeH="0" baseline="0" smtClean="0">
                        <a:ln>
                          <a:noFill/>
                        </a:ln>
                        <a:solidFill>
                          <a:schemeClr val="tx1"/>
                        </a:solidFill>
                        <a:effectLst/>
                        <a:latin typeface="Calibri" pitchFamily="34" charset="0"/>
                        <a:ea typeface="Calibri" pitchFamily="34" charset="0"/>
                        <a:cs typeface="B Nazanin" pitchFamily="2" charset="-78"/>
                      </a:endParaRPr>
                    </a:p>
                    <a:p>
                      <a:pPr marL="0" marR="0" lvl="0" indent="0" algn="r" defTabSz="914400" rtl="1" eaLnBrk="1" fontAlgn="base" latinLnBrk="0" hangingPunct="1">
                        <a:lnSpc>
                          <a:spcPct val="15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ea typeface="Calibri" pitchFamily="34" charset="0"/>
                          <a:cs typeface="B Nazanin" pitchFamily="2" charset="-78"/>
                        </a:rPr>
                        <a:t>Window   </a:t>
                      </a:r>
                      <a:endParaRPr kumimoji="0" lang="en-US" sz="2000" b="0" i="0" u="none" strike="noStrike" cap="none" normalizeH="0" baseline="0" smtClean="0">
                        <a:ln>
                          <a:noFill/>
                        </a:ln>
                        <a:solidFill>
                          <a:schemeClr val="tx1"/>
                        </a:solidFill>
                        <a:effectLst/>
                        <a:latin typeface="Calibri" pitchFamily="34" charset="0"/>
                        <a:ea typeface="Calibri" pitchFamily="34" charset="0"/>
                        <a:cs typeface="B Nazanin" pitchFamily="2" charset="-78"/>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50000"/>
                        </a:lnSpc>
                        <a:spcBef>
                          <a:spcPct val="0"/>
                        </a:spcBef>
                        <a:spcAft>
                          <a:spcPct val="0"/>
                        </a:spcAft>
                        <a:buClrTx/>
                        <a:buSzTx/>
                        <a:buFontTx/>
                        <a:buNone/>
                        <a:tabLst/>
                      </a:pPr>
                      <a:endParaRPr kumimoji="0" lang="fa-IR" sz="2000" b="0" i="0" u="none" strike="noStrike" cap="none" normalizeH="0" baseline="0" smtClean="0">
                        <a:ln>
                          <a:noFill/>
                        </a:ln>
                        <a:solidFill>
                          <a:schemeClr val="tx1"/>
                        </a:solidFill>
                        <a:effectLst/>
                        <a:latin typeface="Calibri" pitchFamily="34" charset="0"/>
                        <a:ea typeface="Calibri" pitchFamily="34" charset="0"/>
                        <a:cs typeface="B Nazanin" pitchFamily="2" charset="-78"/>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50000"/>
                        </a:lnSpc>
                        <a:spcBef>
                          <a:spcPct val="0"/>
                        </a:spcBef>
                        <a:spcAft>
                          <a:spcPct val="0"/>
                        </a:spcAft>
                        <a:buClrTx/>
                        <a:buSzTx/>
                        <a:buFontTx/>
                        <a:buNone/>
                        <a:tabLst/>
                      </a:pPr>
                      <a:r>
                        <a:rPr kumimoji="0" lang="fa-IR" sz="2000" b="0" i="0" u="none" strike="noStrike" cap="none" normalizeH="0" baseline="0" smtClean="0">
                          <a:ln>
                            <a:noFill/>
                          </a:ln>
                          <a:solidFill>
                            <a:schemeClr val="tx1"/>
                          </a:solidFill>
                          <a:effectLst/>
                          <a:latin typeface="Calibri" pitchFamily="34" charset="0"/>
                          <a:ea typeface="Calibri" pitchFamily="34" charset="0"/>
                          <a:cs typeface="B Nazanin" pitchFamily="2" charset="-78"/>
                        </a:rPr>
                        <a:t>پنجره وضعیت مربوط به حل کننده لیندورابازمی کند که این پنجره،نمایش دهنده اطلاعاتی در مورد وضعیت بهینه سازها ازقبیل تعدادتکراها وزمان صرف شده برای اجرابرنامه است.همچنین،وقتی گزینه </a:t>
                      </a:r>
                      <a:r>
                        <a:rPr kumimoji="0" lang="en-US" sz="2000" b="0" i="0" u="none" strike="noStrike" cap="none" normalizeH="0" baseline="0" smtClean="0">
                          <a:ln>
                            <a:noFill/>
                          </a:ln>
                          <a:solidFill>
                            <a:schemeClr val="tx1"/>
                          </a:solidFill>
                          <a:effectLst/>
                          <a:latin typeface="Arial" charset="0"/>
                          <a:ea typeface="Calibri" pitchFamily="34" charset="0"/>
                          <a:cs typeface="B Nazanin" pitchFamily="2" charset="-78"/>
                        </a:rPr>
                        <a:t>Solve</a:t>
                      </a:r>
                      <a:r>
                        <a:rPr kumimoji="0" lang="fa-IR" sz="2000" b="0" i="0" u="none" strike="noStrike" cap="none" normalizeH="0" baseline="0" smtClean="0">
                          <a:ln>
                            <a:noFill/>
                          </a:ln>
                          <a:solidFill>
                            <a:schemeClr val="tx1"/>
                          </a:solidFill>
                          <a:effectLst/>
                          <a:latin typeface="Calibri" pitchFamily="34" charset="0"/>
                          <a:ea typeface="Calibri" pitchFamily="34" charset="0"/>
                          <a:cs typeface="B Nazanin" pitchFamily="2" charset="-78"/>
                        </a:rPr>
                        <a:t>را ازمنوی </a:t>
                      </a:r>
                      <a:r>
                        <a:rPr kumimoji="0" lang="en-US" sz="2000" b="0" i="0" u="none" strike="noStrike" cap="none" normalizeH="0" baseline="0" smtClean="0">
                          <a:ln>
                            <a:noFill/>
                          </a:ln>
                          <a:solidFill>
                            <a:schemeClr val="tx1"/>
                          </a:solidFill>
                          <a:effectLst/>
                          <a:latin typeface="Arial" charset="0"/>
                          <a:ea typeface="Calibri" pitchFamily="34" charset="0"/>
                          <a:cs typeface="B Nazanin" pitchFamily="2" charset="-78"/>
                        </a:rPr>
                        <a:t>Solve</a:t>
                      </a:r>
                      <a:r>
                        <a:rPr kumimoji="0" lang="fa-IR" sz="2000" b="0" i="0" u="none" strike="noStrike" cap="none" normalizeH="0" baseline="0" smtClean="0">
                          <a:ln>
                            <a:noFill/>
                          </a:ln>
                          <a:solidFill>
                            <a:schemeClr val="tx1"/>
                          </a:solidFill>
                          <a:effectLst/>
                          <a:latin typeface="Calibri" pitchFamily="34" charset="0"/>
                          <a:ea typeface="Calibri" pitchFamily="34" charset="0"/>
                          <a:cs typeface="B Nazanin" pitchFamily="2" charset="-78"/>
                        </a:rPr>
                        <a:t>انتخاب می کنید، این پنجره ظاهرمی شود.</a:t>
                      </a:r>
                      <a:endParaRPr kumimoji="0" lang="en-US" sz="2000" b="0" i="0" u="none" strike="noStrike" cap="none" normalizeH="0" baseline="0" smtClean="0">
                        <a:ln>
                          <a:noFill/>
                        </a:ln>
                        <a:solidFill>
                          <a:schemeClr val="tx1"/>
                        </a:solidFill>
                        <a:effectLst/>
                        <a:latin typeface="Calibri" pitchFamily="34" charset="0"/>
                        <a:ea typeface="Calibri" pitchFamily="34" charset="0"/>
                        <a:cs typeface="B Nazanin" pitchFamily="2" charset="-78"/>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14350">
                <a:tc>
                  <a:txBody>
                    <a:bodyPr/>
                    <a:lstStyle/>
                    <a:p>
                      <a:pPr marL="0" marR="0" lvl="0" indent="0" algn="r" defTabSz="914400" rtl="1" eaLnBrk="1" fontAlgn="base" latinLnBrk="0" hangingPunct="1">
                        <a:lnSpc>
                          <a:spcPct val="15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ea typeface="Calibri" pitchFamily="34" charset="0"/>
                          <a:cs typeface="B Nazanin" pitchFamily="2" charset="-78"/>
                        </a:rPr>
                        <a:t>Send to Back </a:t>
                      </a:r>
                      <a:endParaRPr kumimoji="0" lang="en-US" sz="2000" b="0" i="0" u="none" strike="noStrike" cap="none" normalizeH="0" baseline="0" smtClean="0">
                        <a:ln>
                          <a:noFill/>
                        </a:ln>
                        <a:solidFill>
                          <a:schemeClr val="tx1"/>
                        </a:solidFill>
                        <a:effectLst/>
                        <a:latin typeface="Calibri" pitchFamily="34" charset="0"/>
                        <a:ea typeface="Calibri" pitchFamily="34" charset="0"/>
                        <a:cs typeface="B Nazanin" pitchFamily="2" charset="-78"/>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5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ea typeface="Calibri" pitchFamily="34" charset="0"/>
                          <a:cs typeface="B Nazanin" pitchFamily="2" charset="-78"/>
                        </a:rPr>
                        <a:t>Ctrl + B     </a:t>
                      </a:r>
                      <a:endParaRPr kumimoji="0" lang="en-US" sz="2000" b="0" i="0" u="none" strike="noStrike" cap="none" normalizeH="0" baseline="0" smtClean="0">
                        <a:ln>
                          <a:noFill/>
                        </a:ln>
                        <a:solidFill>
                          <a:schemeClr val="tx1"/>
                        </a:solidFill>
                        <a:effectLst/>
                        <a:latin typeface="Calibri" pitchFamily="34" charset="0"/>
                        <a:ea typeface="Calibri" pitchFamily="34" charset="0"/>
                        <a:cs typeface="B Nazanin" pitchFamily="2" charset="-78"/>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50000"/>
                        </a:lnSpc>
                        <a:spcBef>
                          <a:spcPct val="0"/>
                        </a:spcBef>
                        <a:spcAft>
                          <a:spcPct val="0"/>
                        </a:spcAft>
                        <a:buClrTx/>
                        <a:buSzTx/>
                        <a:buFontTx/>
                        <a:buNone/>
                        <a:tabLst/>
                      </a:pPr>
                      <a:r>
                        <a:rPr kumimoji="0" lang="fa-IR" sz="2000" b="0" i="0" u="none" strike="noStrike" cap="none" normalizeH="0" baseline="0" dirty="0" smtClean="0">
                          <a:ln>
                            <a:noFill/>
                          </a:ln>
                          <a:solidFill>
                            <a:schemeClr val="tx1"/>
                          </a:solidFill>
                          <a:effectLst/>
                          <a:latin typeface="Calibri" pitchFamily="34" charset="0"/>
                          <a:ea typeface="Calibri" pitchFamily="34" charset="0"/>
                          <a:cs typeface="B Nazanin" pitchFamily="2" charset="-78"/>
                        </a:rPr>
                        <a:t>پنجره رویی را به پشت می فرستد.</a:t>
                      </a:r>
                      <a:endParaRPr kumimoji="0" lang="en-US" sz="2000" b="0" i="0" u="none" strike="noStrike" cap="none" normalizeH="0" baseline="0" dirty="0" smtClean="0">
                        <a:ln>
                          <a:noFill/>
                        </a:ln>
                        <a:solidFill>
                          <a:schemeClr val="tx1"/>
                        </a:solidFill>
                        <a:effectLst/>
                        <a:latin typeface="Calibri" pitchFamily="34" charset="0"/>
                        <a:ea typeface="Calibri" pitchFamily="34" charset="0"/>
                        <a:cs typeface="B Nazanin" pitchFamily="2" charset="-78"/>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p:fade thruBlk="1"/>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noFill/>
        </p:spPr>
        <p:txBody>
          <a:bodyPr/>
          <a:lstStyle/>
          <a:p>
            <a:pPr algn="r" rtl="1" eaLnBrk="1" hangingPunct="1"/>
            <a:r>
              <a:rPr lang="fa-IR" sz="3200" b="1" i="0" smtClean="0">
                <a:latin typeface="Arial" charset="0"/>
                <a:cs typeface="B Nazanin" pitchFamily="2" charset="-78"/>
              </a:rPr>
              <a:t>آشنایی با نرم افزار </a:t>
            </a:r>
            <a:r>
              <a:rPr lang="en-US" sz="3200" b="1" i="0" smtClean="0">
                <a:latin typeface="Arial" charset="0"/>
                <a:cs typeface="B Nazanin" pitchFamily="2" charset="-78"/>
              </a:rPr>
              <a:t>LINDO</a:t>
            </a:r>
          </a:p>
        </p:txBody>
      </p:sp>
      <p:sp>
        <p:nvSpPr>
          <p:cNvPr id="36867" name="Rectangle 1"/>
          <p:cNvSpPr>
            <a:spLocks noChangeArrowheads="1"/>
          </p:cNvSpPr>
          <p:nvPr/>
        </p:nvSpPr>
        <p:spPr bwMode="auto">
          <a:xfrm>
            <a:off x="0" y="0"/>
            <a:ext cx="914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fa-IR"/>
          </a:p>
        </p:txBody>
      </p:sp>
      <p:graphicFrame>
        <p:nvGraphicFramePr>
          <p:cNvPr id="46111" name="Group 31"/>
          <p:cNvGraphicFramePr>
            <a:graphicFrameLocks noGrp="1"/>
          </p:cNvGraphicFramePr>
          <p:nvPr/>
        </p:nvGraphicFramePr>
        <p:xfrm>
          <a:off x="142875" y="1143000"/>
          <a:ext cx="8715375" cy="5070475"/>
        </p:xfrm>
        <a:graphic>
          <a:graphicData uri="http://schemas.openxmlformats.org/drawingml/2006/table">
            <a:tbl>
              <a:tblPr rtl="1"/>
              <a:tblGrid>
                <a:gridCol w="1719262"/>
                <a:gridCol w="2043113"/>
                <a:gridCol w="4953000"/>
              </a:tblGrid>
              <a:tr h="1382712">
                <a:tc>
                  <a:txBody>
                    <a:bodyPr/>
                    <a:lstStyle/>
                    <a:p>
                      <a:pPr marL="0" marR="0" lvl="0" indent="0" algn="r" defTabSz="914400" rtl="1" eaLnBrk="1" fontAlgn="base" latinLnBrk="0" hangingPunct="1">
                        <a:lnSpc>
                          <a:spcPct val="15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charset="0"/>
                          <a:ea typeface="Calibri" pitchFamily="34" charset="0"/>
                          <a:cs typeface="B Nazanin" pitchFamily="2" charset="-78"/>
                        </a:rPr>
                        <a:t>Cascade   </a:t>
                      </a:r>
                      <a:endParaRPr kumimoji="0" lang="en-US" sz="2000" b="0" i="0" u="none" strike="noStrike" cap="none" normalizeH="0" baseline="0" dirty="0" smtClean="0">
                        <a:ln>
                          <a:noFill/>
                        </a:ln>
                        <a:solidFill>
                          <a:schemeClr val="tx1"/>
                        </a:solidFill>
                        <a:effectLst/>
                        <a:latin typeface="Calibri" pitchFamily="34" charset="0"/>
                        <a:ea typeface="Calibri" pitchFamily="34" charset="0"/>
                        <a:cs typeface="B Nazanin" pitchFamily="2" charset="-78"/>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5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ea typeface="Calibri" pitchFamily="34" charset="0"/>
                          <a:cs typeface="B Nazanin" pitchFamily="2" charset="-78"/>
                        </a:rPr>
                        <a:t>Alt + A      </a:t>
                      </a:r>
                      <a:endParaRPr kumimoji="0" lang="en-US" sz="2000" b="0" i="0" u="none" strike="noStrike" cap="none" normalizeH="0" baseline="0" smtClean="0">
                        <a:ln>
                          <a:noFill/>
                        </a:ln>
                        <a:solidFill>
                          <a:schemeClr val="tx1"/>
                        </a:solidFill>
                        <a:effectLst/>
                        <a:latin typeface="Calibri" pitchFamily="34" charset="0"/>
                        <a:ea typeface="Calibri" pitchFamily="34" charset="0"/>
                        <a:cs typeface="B Nazanin" pitchFamily="2" charset="-78"/>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50000"/>
                        </a:lnSpc>
                        <a:spcBef>
                          <a:spcPct val="0"/>
                        </a:spcBef>
                        <a:spcAft>
                          <a:spcPct val="0"/>
                        </a:spcAft>
                        <a:buClrTx/>
                        <a:buSzTx/>
                        <a:buFontTx/>
                        <a:buNone/>
                        <a:tabLst/>
                      </a:pPr>
                      <a:r>
                        <a:rPr kumimoji="0" lang="fa-IR" sz="2000" b="0" i="0" u="none" strike="noStrike" cap="none" normalizeH="0" baseline="0" smtClean="0">
                          <a:ln>
                            <a:noFill/>
                          </a:ln>
                          <a:solidFill>
                            <a:schemeClr val="tx1"/>
                          </a:solidFill>
                          <a:effectLst/>
                          <a:latin typeface="Calibri" pitchFamily="34" charset="0"/>
                          <a:ea typeface="Calibri" pitchFamily="34" charset="0"/>
                          <a:cs typeface="B Nazanin" pitchFamily="2" charset="-78"/>
                        </a:rPr>
                        <a:t>تمامی پنجره های باز رابه صورت آبشاری، ازسمت چپ-بالا تا سمت راست-پائین مرتب کرده و پنجره فعال رانیز در بالا قرار می دهد.</a:t>
                      </a:r>
                      <a:endParaRPr kumimoji="0" lang="en-US" sz="2000" b="0" i="0" u="none" strike="noStrike" cap="none" normalizeH="0" baseline="0" smtClean="0">
                        <a:ln>
                          <a:noFill/>
                        </a:ln>
                        <a:solidFill>
                          <a:schemeClr val="tx1"/>
                        </a:solidFill>
                        <a:effectLst/>
                        <a:latin typeface="Calibri" pitchFamily="34" charset="0"/>
                        <a:ea typeface="Calibri" pitchFamily="34" charset="0"/>
                        <a:cs typeface="B Nazanin" pitchFamily="2" charset="-78"/>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922338">
                <a:tc>
                  <a:txBody>
                    <a:bodyPr/>
                    <a:lstStyle/>
                    <a:p>
                      <a:pPr marL="0" marR="0" lvl="0" indent="0" algn="r" defTabSz="914400" rtl="1" eaLnBrk="1" fontAlgn="base" latinLnBrk="0" hangingPunct="1">
                        <a:lnSpc>
                          <a:spcPct val="15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ea typeface="Calibri" pitchFamily="34" charset="0"/>
                          <a:cs typeface="B Nazanin" pitchFamily="2" charset="-78"/>
                        </a:rPr>
                        <a:t>Tile        </a:t>
                      </a:r>
                      <a:endParaRPr kumimoji="0" lang="en-US" sz="2000" b="0" i="0" u="none" strike="noStrike" cap="none" normalizeH="0" baseline="0" smtClean="0">
                        <a:ln>
                          <a:noFill/>
                        </a:ln>
                        <a:solidFill>
                          <a:schemeClr val="tx1"/>
                        </a:solidFill>
                        <a:effectLst/>
                        <a:latin typeface="Calibri" pitchFamily="34" charset="0"/>
                        <a:ea typeface="Calibri" pitchFamily="34" charset="0"/>
                        <a:cs typeface="B Nazanin" pitchFamily="2" charset="-78"/>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5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ea typeface="Calibri" pitchFamily="34" charset="0"/>
                          <a:cs typeface="B Nazanin" pitchFamily="2" charset="-78"/>
                        </a:rPr>
                        <a:t>Alt + T      </a:t>
                      </a:r>
                      <a:endParaRPr kumimoji="0" lang="en-US" sz="2000" b="0" i="0" u="none" strike="noStrike" cap="none" normalizeH="0" baseline="0" smtClean="0">
                        <a:ln>
                          <a:noFill/>
                        </a:ln>
                        <a:solidFill>
                          <a:schemeClr val="tx1"/>
                        </a:solidFill>
                        <a:effectLst/>
                        <a:latin typeface="Calibri" pitchFamily="34" charset="0"/>
                        <a:ea typeface="Calibri" pitchFamily="34" charset="0"/>
                        <a:cs typeface="B Nazanin" pitchFamily="2" charset="-78"/>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50000"/>
                        </a:lnSpc>
                        <a:spcBef>
                          <a:spcPct val="0"/>
                        </a:spcBef>
                        <a:spcAft>
                          <a:spcPct val="0"/>
                        </a:spcAft>
                        <a:buClrTx/>
                        <a:buSzTx/>
                        <a:buFontTx/>
                        <a:buNone/>
                        <a:tabLst/>
                      </a:pPr>
                      <a:r>
                        <a:rPr kumimoji="0" lang="fa-IR" sz="2000" b="0" i="0" u="none" strike="noStrike" cap="none" normalizeH="0" baseline="0" dirty="0" smtClean="0">
                          <a:ln>
                            <a:noFill/>
                          </a:ln>
                          <a:solidFill>
                            <a:schemeClr val="tx1"/>
                          </a:solidFill>
                          <a:effectLst/>
                          <a:latin typeface="Calibri" pitchFamily="34" charset="0"/>
                          <a:ea typeface="Calibri" pitchFamily="34" charset="0"/>
                          <a:cs typeface="B Nazanin" pitchFamily="2" charset="-78"/>
                        </a:rPr>
                        <a:t>تمامی پنجره های باز رابه گونه ای مرتب می کنند که همگی فضای مساوی رادرپنجره برنامه اشغال کنند.</a:t>
                      </a:r>
                      <a:endParaRPr kumimoji="0" lang="en-US" sz="2000" b="0" i="0" u="none" strike="noStrike" cap="none" normalizeH="0" baseline="0" dirty="0" smtClean="0">
                        <a:ln>
                          <a:noFill/>
                        </a:ln>
                        <a:solidFill>
                          <a:schemeClr val="tx1"/>
                        </a:solidFill>
                        <a:effectLst/>
                        <a:latin typeface="Calibri" pitchFamily="34" charset="0"/>
                        <a:ea typeface="Calibri" pitchFamily="34" charset="0"/>
                        <a:cs typeface="B Nazanin" pitchFamily="2" charset="-78"/>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60375">
                <a:tc>
                  <a:txBody>
                    <a:bodyPr/>
                    <a:lstStyle/>
                    <a:p>
                      <a:pPr marL="0" marR="0" lvl="0" indent="0" algn="r" defTabSz="914400" rtl="1" eaLnBrk="1" fontAlgn="base" latinLnBrk="0" hangingPunct="1">
                        <a:lnSpc>
                          <a:spcPct val="15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ea typeface="Calibri" pitchFamily="34" charset="0"/>
                          <a:cs typeface="B Nazanin" pitchFamily="2" charset="-78"/>
                        </a:rPr>
                        <a:t>Close  All   </a:t>
                      </a:r>
                      <a:endParaRPr kumimoji="0" lang="en-US" sz="2000" b="0" i="0" u="none" strike="noStrike" cap="none" normalizeH="0" baseline="0" smtClean="0">
                        <a:ln>
                          <a:noFill/>
                        </a:ln>
                        <a:solidFill>
                          <a:schemeClr val="tx1"/>
                        </a:solidFill>
                        <a:effectLst/>
                        <a:latin typeface="Calibri" pitchFamily="34" charset="0"/>
                        <a:ea typeface="Calibri" pitchFamily="34" charset="0"/>
                        <a:cs typeface="B Nazanin" pitchFamily="2" charset="-78"/>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5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ea typeface="Calibri" pitchFamily="34" charset="0"/>
                          <a:cs typeface="B Nazanin" pitchFamily="2" charset="-78"/>
                        </a:rPr>
                        <a:t>Alt + X      </a:t>
                      </a:r>
                      <a:endParaRPr kumimoji="0" lang="en-US" sz="2000" b="0" i="0" u="none" strike="noStrike" cap="none" normalizeH="0" baseline="0" smtClean="0">
                        <a:ln>
                          <a:noFill/>
                        </a:ln>
                        <a:solidFill>
                          <a:schemeClr val="tx1"/>
                        </a:solidFill>
                        <a:effectLst/>
                        <a:latin typeface="Calibri" pitchFamily="34" charset="0"/>
                        <a:ea typeface="Calibri" pitchFamily="34" charset="0"/>
                        <a:cs typeface="B Nazanin" pitchFamily="2" charset="-78"/>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50000"/>
                        </a:lnSpc>
                        <a:spcBef>
                          <a:spcPct val="0"/>
                        </a:spcBef>
                        <a:spcAft>
                          <a:spcPct val="0"/>
                        </a:spcAft>
                        <a:buClrTx/>
                        <a:buSzTx/>
                        <a:buFontTx/>
                        <a:buNone/>
                        <a:tabLst/>
                      </a:pPr>
                      <a:r>
                        <a:rPr kumimoji="0" lang="fa-IR" sz="2000" b="0" i="0" u="none" strike="noStrike" cap="none" normalizeH="0" baseline="0" smtClean="0">
                          <a:ln>
                            <a:noFill/>
                          </a:ln>
                          <a:solidFill>
                            <a:schemeClr val="tx1"/>
                          </a:solidFill>
                          <a:effectLst/>
                          <a:latin typeface="Calibri" pitchFamily="34" charset="0"/>
                          <a:ea typeface="Calibri" pitchFamily="34" charset="0"/>
                          <a:cs typeface="B Nazanin" pitchFamily="2" charset="-78"/>
                        </a:rPr>
                        <a:t>تمامی پنجره های باز را می بندد.</a:t>
                      </a:r>
                      <a:endParaRPr kumimoji="0" lang="en-US" sz="2000" b="0" i="0" u="none" strike="noStrike" cap="none" normalizeH="0" baseline="0" smtClean="0">
                        <a:ln>
                          <a:noFill/>
                        </a:ln>
                        <a:solidFill>
                          <a:schemeClr val="tx1"/>
                        </a:solidFill>
                        <a:effectLst/>
                        <a:latin typeface="Calibri" pitchFamily="34" charset="0"/>
                        <a:ea typeface="Calibri" pitchFamily="34" charset="0"/>
                        <a:cs typeface="B Nazanin" pitchFamily="2" charset="-78"/>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922338">
                <a:tc>
                  <a:txBody>
                    <a:bodyPr/>
                    <a:lstStyle/>
                    <a:p>
                      <a:pPr marL="0" marR="0" lvl="0" indent="0" algn="r" defTabSz="914400" rtl="1" eaLnBrk="1" fontAlgn="base" latinLnBrk="0" hangingPunct="1">
                        <a:lnSpc>
                          <a:spcPct val="15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ea typeface="Calibri" pitchFamily="34" charset="0"/>
                          <a:cs typeface="B Nazanin" pitchFamily="2" charset="-78"/>
                        </a:rPr>
                        <a:t>Arrange   </a:t>
                      </a:r>
                      <a:endParaRPr kumimoji="0" lang="en-US" sz="2000" b="0" i="0" u="none" strike="noStrike" cap="none" normalizeH="0" baseline="0" smtClean="0">
                        <a:ln>
                          <a:noFill/>
                        </a:ln>
                        <a:solidFill>
                          <a:schemeClr val="tx1"/>
                        </a:solidFill>
                        <a:effectLst/>
                        <a:latin typeface="Calibri" pitchFamily="34" charset="0"/>
                        <a:ea typeface="Calibri" pitchFamily="34" charset="0"/>
                        <a:cs typeface="B Nazanin" pitchFamily="2" charset="-78"/>
                      </a:endParaRPr>
                    </a:p>
                    <a:p>
                      <a:pPr marL="0" marR="0" lvl="0" indent="0" algn="r" defTabSz="914400" rtl="1" eaLnBrk="1" fontAlgn="base" latinLnBrk="0" hangingPunct="1">
                        <a:lnSpc>
                          <a:spcPct val="15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ea typeface="Calibri" pitchFamily="34" charset="0"/>
                          <a:cs typeface="B Nazanin" pitchFamily="2" charset="-78"/>
                        </a:rPr>
                        <a:t>Icons     </a:t>
                      </a:r>
                      <a:endParaRPr kumimoji="0" lang="en-US" sz="2000" b="0" i="0" u="none" strike="noStrike" cap="none" normalizeH="0" baseline="0" smtClean="0">
                        <a:ln>
                          <a:noFill/>
                        </a:ln>
                        <a:solidFill>
                          <a:schemeClr val="tx1"/>
                        </a:solidFill>
                        <a:effectLst/>
                        <a:latin typeface="Calibri" pitchFamily="34" charset="0"/>
                        <a:ea typeface="Calibri" pitchFamily="34" charset="0"/>
                        <a:cs typeface="B Nazanin" pitchFamily="2" charset="-78"/>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5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ea typeface="Calibri" pitchFamily="34" charset="0"/>
                          <a:cs typeface="B Nazanin" pitchFamily="2" charset="-78"/>
                        </a:rPr>
                        <a:t>Alt + I       </a:t>
                      </a:r>
                      <a:endParaRPr kumimoji="0" lang="en-US" sz="2000" b="0" i="0" u="none" strike="noStrike" cap="none" normalizeH="0" baseline="0" smtClean="0">
                        <a:ln>
                          <a:noFill/>
                        </a:ln>
                        <a:solidFill>
                          <a:schemeClr val="tx1"/>
                        </a:solidFill>
                        <a:effectLst/>
                        <a:latin typeface="Calibri" pitchFamily="34" charset="0"/>
                        <a:ea typeface="Calibri" pitchFamily="34" charset="0"/>
                        <a:cs typeface="B Nazanin" pitchFamily="2" charset="-78"/>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50000"/>
                        </a:lnSpc>
                        <a:spcBef>
                          <a:spcPct val="0"/>
                        </a:spcBef>
                        <a:spcAft>
                          <a:spcPct val="0"/>
                        </a:spcAft>
                        <a:buClrTx/>
                        <a:buSzTx/>
                        <a:buFontTx/>
                        <a:buNone/>
                        <a:tabLst/>
                      </a:pPr>
                      <a:r>
                        <a:rPr kumimoji="0" lang="fa-IR" sz="2000" b="0" i="0" u="none" strike="noStrike" cap="none" normalizeH="0" baseline="0" smtClean="0">
                          <a:ln>
                            <a:noFill/>
                          </a:ln>
                          <a:solidFill>
                            <a:schemeClr val="tx1"/>
                          </a:solidFill>
                          <a:effectLst/>
                          <a:latin typeface="Calibri" pitchFamily="34" charset="0"/>
                          <a:ea typeface="Calibri" pitchFamily="34" charset="0"/>
                          <a:cs typeface="B Nazanin" pitchFamily="2" charset="-78"/>
                        </a:rPr>
                        <a:t>آیکون هایی راکه نشانه پنجره های کوچک شده است، در امتداد پایین صفحه نمایش، مرتب می کند.</a:t>
                      </a:r>
                      <a:endParaRPr kumimoji="0" lang="en-US" sz="2000" b="0" i="0" u="none" strike="noStrike" cap="none" normalizeH="0" baseline="0" smtClean="0">
                        <a:ln>
                          <a:noFill/>
                        </a:ln>
                        <a:solidFill>
                          <a:schemeClr val="tx1"/>
                        </a:solidFill>
                        <a:effectLst/>
                        <a:latin typeface="Calibri" pitchFamily="34" charset="0"/>
                        <a:ea typeface="Calibri" pitchFamily="34" charset="0"/>
                        <a:cs typeface="B Nazanin" pitchFamily="2" charset="-78"/>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382712">
                <a:tc>
                  <a:txBody>
                    <a:bodyPr/>
                    <a:lstStyle/>
                    <a:p>
                      <a:pPr marL="0" marR="0" lvl="0" indent="0" algn="r" defTabSz="914400" rtl="1" eaLnBrk="1" fontAlgn="base" latinLnBrk="0" hangingPunct="1">
                        <a:lnSpc>
                          <a:spcPct val="15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ea typeface="Calibri" pitchFamily="34" charset="0"/>
                          <a:cs typeface="B Nazanin" pitchFamily="2" charset="-78"/>
                        </a:rPr>
                        <a:t>List  of    </a:t>
                      </a:r>
                      <a:endParaRPr kumimoji="0" lang="en-US" sz="2000" b="0" i="0" u="none" strike="noStrike" cap="none" normalizeH="0" baseline="0" smtClean="0">
                        <a:ln>
                          <a:noFill/>
                        </a:ln>
                        <a:solidFill>
                          <a:schemeClr val="tx1"/>
                        </a:solidFill>
                        <a:effectLst/>
                        <a:latin typeface="Calibri" pitchFamily="34" charset="0"/>
                        <a:ea typeface="Calibri" pitchFamily="34" charset="0"/>
                        <a:cs typeface="B Nazanin" pitchFamily="2" charset="-78"/>
                      </a:endParaRPr>
                    </a:p>
                    <a:p>
                      <a:pPr marL="0" marR="0" lvl="0" indent="0" algn="r" defTabSz="914400" rtl="1" eaLnBrk="1" fontAlgn="base" latinLnBrk="0" hangingPunct="1">
                        <a:lnSpc>
                          <a:spcPct val="15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ea typeface="Calibri" pitchFamily="34" charset="0"/>
                          <a:cs typeface="B Nazanin" pitchFamily="2" charset="-78"/>
                        </a:rPr>
                        <a:t>Window   </a:t>
                      </a:r>
                      <a:endParaRPr kumimoji="0" lang="en-US" sz="2000" b="0" i="0" u="none" strike="noStrike" cap="none" normalizeH="0" baseline="0" smtClean="0">
                        <a:ln>
                          <a:noFill/>
                        </a:ln>
                        <a:solidFill>
                          <a:schemeClr val="tx1"/>
                        </a:solidFill>
                        <a:effectLst/>
                        <a:latin typeface="Calibri" pitchFamily="34" charset="0"/>
                        <a:ea typeface="Calibri" pitchFamily="34" charset="0"/>
                        <a:cs typeface="B Nazanin" pitchFamily="2" charset="-78"/>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50000"/>
                        </a:lnSpc>
                        <a:spcBef>
                          <a:spcPct val="0"/>
                        </a:spcBef>
                        <a:spcAft>
                          <a:spcPct val="0"/>
                        </a:spcAft>
                        <a:buClrTx/>
                        <a:buSzTx/>
                        <a:buFontTx/>
                        <a:buNone/>
                        <a:tabLst/>
                      </a:pPr>
                      <a:endParaRPr kumimoji="0" lang="fa-IR" sz="2000" b="0" i="0" u="none" strike="noStrike" cap="none" normalizeH="0" baseline="0" smtClean="0">
                        <a:ln>
                          <a:noFill/>
                        </a:ln>
                        <a:solidFill>
                          <a:schemeClr val="tx1"/>
                        </a:solidFill>
                        <a:effectLst/>
                        <a:latin typeface="Calibri" pitchFamily="34" charset="0"/>
                        <a:ea typeface="Calibri" pitchFamily="34" charset="0"/>
                        <a:cs typeface="B Nazanin" pitchFamily="2" charset="-78"/>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50000"/>
                        </a:lnSpc>
                        <a:spcBef>
                          <a:spcPct val="0"/>
                        </a:spcBef>
                        <a:spcAft>
                          <a:spcPct val="0"/>
                        </a:spcAft>
                        <a:buClrTx/>
                        <a:buSzTx/>
                        <a:buFontTx/>
                        <a:buNone/>
                        <a:tabLst/>
                      </a:pPr>
                      <a:r>
                        <a:rPr kumimoji="0" lang="fa-IR" sz="2000" b="0" i="0" u="none" strike="noStrike" cap="none" normalizeH="0" baseline="0" dirty="0" smtClean="0">
                          <a:ln>
                            <a:noFill/>
                          </a:ln>
                          <a:solidFill>
                            <a:schemeClr val="tx1"/>
                          </a:solidFill>
                          <a:effectLst/>
                          <a:latin typeface="Calibri" pitchFamily="34" charset="0"/>
                          <a:ea typeface="Calibri" pitchFamily="34" charset="0"/>
                          <a:cs typeface="B Nazanin" pitchFamily="2" charset="-78"/>
                        </a:rPr>
                        <a:t>درپایین منوی </a:t>
                      </a:r>
                      <a:r>
                        <a:rPr kumimoji="0" lang="en-US" sz="2000" b="0" i="0" u="none" strike="noStrike" cap="none" normalizeH="0" baseline="0" dirty="0" smtClean="0">
                          <a:ln>
                            <a:noFill/>
                          </a:ln>
                          <a:solidFill>
                            <a:schemeClr val="tx1"/>
                          </a:solidFill>
                          <a:effectLst/>
                          <a:latin typeface="Arial" charset="0"/>
                          <a:ea typeface="Calibri" pitchFamily="34" charset="0"/>
                          <a:cs typeface="B Nazanin" pitchFamily="2" charset="-78"/>
                        </a:rPr>
                        <a:t>Window</a:t>
                      </a:r>
                      <a:r>
                        <a:rPr kumimoji="0" lang="fa-IR" sz="2000" b="0" i="0" u="none" strike="noStrike" cap="none" normalizeH="0" baseline="0" dirty="0" smtClean="0">
                          <a:ln>
                            <a:noFill/>
                          </a:ln>
                          <a:solidFill>
                            <a:schemeClr val="tx1"/>
                          </a:solidFill>
                          <a:effectLst/>
                          <a:latin typeface="Calibri" pitchFamily="34" charset="0"/>
                          <a:ea typeface="Calibri" pitchFamily="34" charset="0"/>
                          <a:cs typeface="B Nazanin" pitchFamily="2" charset="-78"/>
                        </a:rPr>
                        <a:t> فهرستی ازپنجره های باز</a:t>
                      </a:r>
                      <a:endParaRPr kumimoji="0" lang="en-US" sz="2000" b="0" i="0" u="none" strike="noStrike" cap="none" normalizeH="0" baseline="0" dirty="0" smtClean="0">
                        <a:ln>
                          <a:noFill/>
                        </a:ln>
                        <a:solidFill>
                          <a:schemeClr val="tx1"/>
                        </a:solidFill>
                        <a:effectLst/>
                        <a:latin typeface="Calibri" pitchFamily="34" charset="0"/>
                        <a:ea typeface="Calibri" pitchFamily="34" charset="0"/>
                        <a:cs typeface="B Nazanin" pitchFamily="2" charset="-78"/>
                      </a:endParaRPr>
                    </a:p>
                    <a:p>
                      <a:pPr marL="0" marR="0" lvl="0" indent="0" algn="r" defTabSz="914400" rtl="1" eaLnBrk="1" fontAlgn="base" latinLnBrk="0" hangingPunct="1">
                        <a:lnSpc>
                          <a:spcPct val="150000"/>
                        </a:lnSpc>
                        <a:spcBef>
                          <a:spcPct val="0"/>
                        </a:spcBef>
                        <a:spcAft>
                          <a:spcPct val="0"/>
                        </a:spcAft>
                        <a:buClrTx/>
                        <a:buSzTx/>
                        <a:buFontTx/>
                        <a:buNone/>
                        <a:tabLst/>
                      </a:pPr>
                      <a:r>
                        <a:rPr kumimoji="0" lang="fa-IR" sz="2000" b="0" i="0" u="none" strike="noStrike" cap="none" normalizeH="0" baseline="0" dirty="0" smtClean="0">
                          <a:ln>
                            <a:noFill/>
                          </a:ln>
                          <a:solidFill>
                            <a:schemeClr val="tx1"/>
                          </a:solidFill>
                          <a:effectLst/>
                          <a:latin typeface="Calibri" pitchFamily="34" charset="0"/>
                          <a:ea typeface="Calibri" pitchFamily="34" charset="0"/>
                          <a:cs typeface="B Nazanin" pitchFamily="2" charset="-78"/>
                        </a:rPr>
                        <a:t>نمایش، داده می شود. پنجره فعال دراین فهرست دارای علامت است.</a:t>
                      </a:r>
                      <a:endParaRPr kumimoji="0" lang="en-US" sz="2000" b="0" i="0" u="none" strike="noStrike" cap="none" normalizeH="0" baseline="0" dirty="0" smtClean="0">
                        <a:ln>
                          <a:noFill/>
                        </a:ln>
                        <a:solidFill>
                          <a:schemeClr val="tx1"/>
                        </a:solidFill>
                        <a:effectLst/>
                        <a:latin typeface="Calibri" pitchFamily="34" charset="0"/>
                        <a:ea typeface="Calibri" pitchFamily="34" charset="0"/>
                        <a:cs typeface="B Nazanin" pitchFamily="2" charset="-78"/>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p:fade thruBlk="1"/>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noFill/>
        </p:spPr>
        <p:txBody>
          <a:bodyPr/>
          <a:lstStyle/>
          <a:p>
            <a:pPr algn="r" rtl="1" eaLnBrk="1" hangingPunct="1"/>
            <a:r>
              <a:rPr lang="fa-IR" sz="3200" b="1" i="0" smtClean="0">
                <a:latin typeface="Arial" charset="0"/>
                <a:cs typeface="B Nazanin" pitchFamily="2" charset="-78"/>
              </a:rPr>
              <a:t>آشنایی با نرم افزار </a:t>
            </a:r>
            <a:r>
              <a:rPr lang="en-US" sz="3200" b="1" i="0" smtClean="0">
                <a:latin typeface="Arial" charset="0"/>
                <a:cs typeface="B Nazanin" pitchFamily="2" charset="-78"/>
              </a:rPr>
              <a:t>LINDO</a:t>
            </a:r>
          </a:p>
        </p:txBody>
      </p:sp>
      <p:sp>
        <p:nvSpPr>
          <p:cNvPr id="37891" name="Rectangle 1"/>
          <p:cNvSpPr>
            <a:spLocks noChangeArrowheads="1"/>
          </p:cNvSpPr>
          <p:nvPr/>
        </p:nvSpPr>
        <p:spPr bwMode="auto">
          <a:xfrm>
            <a:off x="0" y="0"/>
            <a:ext cx="914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fa-IR"/>
          </a:p>
        </p:txBody>
      </p:sp>
      <p:sp>
        <p:nvSpPr>
          <p:cNvPr id="37892" name="Rectangle 4"/>
          <p:cNvSpPr>
            <a:spLocks noChangeArrowheads="1"/>
          </p:cNvSpPr>
          <p:nvPr/>
        </p:nvSpPr>
        <p:spPr bwMode="auto">
          <a:xfrm>
            <a:off x="285750" y="987425"/>
            <a:ext cx="8569325" cy="928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r" rtl="1">
              <a:buFont typeface="Arial" charset="0"/>
              <a:buChar char="•"/>
            </a:pPr>
            <a:r>
              <a:rPr lang="fa-IR" sz="2100" b="1">
                <a:solidFill>
                  <a:srgbClr val="0070C0"/>
                </a:solidFill>
                <a:cs typeface="B Nazanin" pitchFamily="2" charset="-78"/>
              </a:rPr>
              <a:t>منوی </a:t>
            </a:r>
            <a:r>
              <a:rPr lang="en-US" sz="2100" b="1">
                <a:solidFill>
                  <a:srgbClr val="0070C0"/>
                </a:solidFill>
                <a:cs typeface="B Nazanin" pitchFamily="2" charset="-78"/>
              </a:rPr>
              <a:t>Help</a:t>
            </a:r>
          </a:p>
          <a:p>
            <a:pPr algn="r" rtl="1"/>
            <a:r>
              <a:rPr lang="fa-IR" sz="2100">
                <a:cs typeface="B Nazanin" pitchFamily="2" charset="-78"/>
              </a:rPr>
              <a:t>فرمان های منوی </a:t>
            </a:r>
            <a:r>
              <a:rPr lang="en-US" sz="2100">
                <a:cs typeface="B Nazanin" pitchFamily="2" charset="-78"/>
              </a:rPr>
              <a:t>Help</a:t>
            </a:r>
            <a:r>
              <a:rPr lang="fa-IR" sz="2100">
                <a:cs typeface="B Nazanin" pitchFamily="2" charset="-78"/>
              </a:rPr>
              <a:t>، همزمان دسترسی به راهنمای لیندو را امکان پذیر می سازد. فرمان های منوی </a:t>
            </a:r>
            <a:r>
              <a:rPr lang="en-US" sz="2100">
                <a:cs typeface="B Nazanin" pitchFamily="2" charset="-78"/>
              </a:rPr>
              <a:t>Help</a:t>
            </a:r>
            <a:r>
              <a:rPr lang="fa-IR" sz="2100">
                <a:cs typeface="B Nazanin" pitchFamily="2" charset="-78"/>
              </a:rPr>
              <a:t> دارای خصوصیت ذیل هستند:</a:t>
            </a:r>
            <a:endParaRPr lang="en-US" sz="2100">
              <a:cs typeface="B Nazanin" pitchFamily="2" charset="-78"/>
            </a:endParaRPr>
          </a:p>
        </p:txBody>
      </p:sp>
      <p:graphicFrame>
        <p:nvGraphicFramePr>
          <p:cNvPr id="47136" name="Group 32"/>
          <p:cNvGraphicFramePr>
            <a:graphicFrameLocks noGrp="1"/>
          </p:cNvGraphicFramePr>
          <p:nvPr/>
        </p:nvGraphicFramePr>
        <p:xfrm>
          <a:off x="214313" y="1989138"/>
          <a:ext cx="8715375" cy="4287838"/>
        </p:xfrm>
        <a:graphic>
          <a:graphicData uri="http://schemas.openxmlformats.org/drawingml/2006/table">
            <a:tbl>
              <a:tblPr rtl="1"/>
              <a:tblGrid>
                <a:gridCol w="1909763"/>
                <a:gridCol w="1511300"/>
                <a:gridCol w="5294312"/>
              </a:tblGrid>
              <a:tr h="411480">
                <a:tc>
                  <a:txBody>
                    <a:bodyPr/>
                    <a:lstStyle/>
                    <a:p>
                      <a:pPr marL="0" marR="0" lvl="0" indent="0" algn="r" defTabSz="914400" rtl="1" eaLnBrk="1" fontAlgn="base" latinLnBrk="0" hangingPunct="1">
                        <a:lnSpc>
                          <a:spcPct val="150000"/>
                        </a:lnSpc>
                        <a:spcBef>
                          <a:spcPct val="0"/>
                        </a:spcBef>
                        <a:spcAft>
                          <a:spcPct val="0"/>
                        </a:spcAft>
                        <a:buClrTx/>
                        <a:buSzTx/>
                        <a:buFontTx/>
                        <a:buNone/>
                        <a:tabLst/>
                      </a:pPr>
                      <a:r>
                        <a:rPr kumimoji="0" lang="fa-IR" sz="1800" b="0" i="0" u="none" strike="noStrike" cap="none" normalizeH="0" baseline="0" dirty="0" smtClean="0">
                          <a:ln>
                            <a:noFill/>
                          </a:ln>
                          <a:solidFill>
                            <a:schemeClr val="tx1"/>
                          </a:solidFill>
                          <a:effectLst/>
                          <a:latin typeface="Calibri" pitchFamily="34" charset="0"/>
                          <a:ea typeface="Calibri" pitchFamily="34" charset="0"/>
                          <a:cs typeface="B Nazanin" pitchFamily="2" charset="-78"/>
                        </a:rPr>
                        <a:t>اسم فرمان</a:t>
                      </a:r>
                      <a:endParaRPr kumimoji="0" lang="en-US" sz="1800" b="0" i="0" u="none" strike="noStrike" cap="none" normalizeH="0" baseline="0" dirty="0" smtClean="0">
                        <a:ln>
                          <a:noFill/>
                        </a:ln>
                        <a:solidFill>
                          <a:schemeClr val="tx1"/>
                        </a:solidFill>
                        <a:effectLst/>
                        <a:latin typeface="Calibri" pitchFamily="34" charset="0"/>
                        <a:ea typeface="Calibri" pitchFamily="34" charset="0"/>
                        <a:cs typeface="B Nazanin" pitchFamily="2" charset="-78"/>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50000"/>
                        </a:lnSpc>
                        <a:spcBef>
                          <a:spcPct val="0"/>
                        </a:spcBef>
                        <a:spcAft>
                          <a:spcPct val="0"/>
                        </a:spcAft>
                        <a:buClrTx/>
                        <a:buSzTx/>
                        <a:buFontTx/>
                        <a:buNone/>
                        <a:tabLst/>
                      </a:pPr>
                      <a:r>
                        <a:rPr kumimoji="0" lang="fa-IR" sz="1800" b="0" i="0" u="none" strike="noStrike" cap="none" normalizeH="0" baseline="0" smtClean="0">
                          <a:ln>
                            <a:noFill/>
                          </a:ln>
                          <a:solidFill>
                            <a:schemeClr val="tx1"/>
                          </a:solidFill>
                          <a:effectLst/>
                          <a:latin typeface="Calibri" pitchFamily="34" charset="0"/>
                          <a:ea typeface="Calibri" pitchFamily="34" charset="0"/>
                          <a:cs typeface="B Nazanin" pitchFamily="2" charset="-78"/>
                        </a:rPr>
                        <a:t>کلید میانبر فرمان</a:t>
                      </a:r>
                      <a:endParaRPr kumimoji="0" lang="en-US" sz="1800" b="0" i="0" u="none" strike="noStrike" cap="none" normalizeH="0" baseline="0" smtClean="0">
                        <a:ln>
                          <a:noFill/>
                        </a:ln>
                        <a:solidFill>
                          <a:schemeClr val="tx1"/>
                        </a:solidFill>
                        <a:effectLst/>
                        <a:latin typeface="Calibri" pitchFamily="34" charset="0"/>
                        <a:ea typeface="Calibri" pitchFamily="34" charset="0"/>
                        <a:cs typeface="B Nazanin" pitchFamily="2" charset="-78"/>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50000"/>
                        </a:lnSpc>
                        <a:spcBef>
                          <a:spcPct val="0"/>
                        </a:spcBef>
                        <a:spcAft>
                          <a:spcPct val="0"/>
                        </a:spcAft>
                        <a:buClrTx/>
                        <a:buSzTx/>
                        <a:buFontTx/>
                        <a:buNone/>
                        <a:tabLst/>
                      </a:pPr>
                      <a:r>
                        <a:rPr kumimoji="0" lang="fa-IR" sz="1800" b="0" i="0" u="none" strike="noStrike" cap="none" normalizeH="0" baseline="0" smtClean="0">
                          <a:ln>
                            <a:noFill/>
                          </a:ln>
                          <a:solidFill>
                            <a:schemeClr val="tx1"/>
                          </a:solidFill>
                          <a:effectLst/>
                          <a:latin typeface="Calibri" pitchFamily="34" charset="0"/>
                          <a:ea typeface="Calibri" pitchFamily="34" charset="0"/>
                          <a:cs typeface="B Nazanin" pitchFamily="2" charset="-78"/>
                        </a:rPr>
                        <a:t>                               توضیح</a:t>
                      </a:r>
                      <a:endParaRPr kumimoji="0" lang="en-US" sz="1800" b="0" i="0" u="none" strike="noStrike" cap="none" normalizeH="0" baseline="0" smtClean="0">
                        <a:ln>
                          <a:noFill/>
                        </a:ln>
                        <a:solidFill>
                          <a:schemeClr val="tx1"/>
                        </a:solidFill>
                        <a:effectLst/>
                        <a:latin typeface="Calibri" pitchFamily="34" charset="0"/>
                        <a:ea typeface="Calibri" pitchFamily="34" charset="0"/>
                        <a:cs typeface="B Nazanin" pitchFamily="2" charset="-78"/>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785938">
                <a:tc>
                  <a:txBody>
                    <a:bodyPr/>
                    <a:lstStyle/>
                    <a:p>
                      <a:pPr marL="0" marR="0" lvl="0" indent="0" algn="r" defTabSz="914400" rtl="1" eaLnBrk="1" fontAlgn="base" latinLnBrk="0" hangingPunct="1">
                        <a:lnSpc>
                          <a:spcPct val="15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ea typeface="Calibri" pitchFamily="34" charset="0"/>
                          <a:cs typeface="B Nazanin" pitchFamily="2" charset="-78"/>
                        </a:rPr>
                        <a:t>Contents  </a:t>
                      </a:r>
                      <a:endParaRPr kumimoji="0" lang="en-US" sz="1800" b="0" i="0" u="none" strike="noStrike" cap="none" normalizeH="0" baseline="0" smtClean="0">
                        <a:ln>
                          <a:noFill/>
                        </a:ln>
                        <a:solidFill>
                          <a:schemeClr val="tx1"/>
                        </a:solidFill>
                        <a:effectLst/>
                        <a:latin typeface="Calibri" pitchFamily="34" charset="0"/>
                        <a:ea typeface="Calibri" pitchFamily="34" charset="0"/>
                        <a:cs typeface="B Nazanin" pitchFamily="2" charset="-78"/>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5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ea typeface="Calibri" pitchFamily="34" charset="0"/>
                          <a:cs typeface="B Nazanin" pitchFamily="2" charset="-78"/>
                        </a:rPr>
                        <a:t>F1        </a:t>
                      </a:r>
                      <a:endParaRPr kumimoji="0" lang="en-US" sz="1800" b="0" i="0" u="none" strike="noStrike" cap="none" normalizeH="0" baseline="0" smtClean="0">
                        <a:ln>
                          <a:noFill/>
                        </a:ln>
                        <a:solidFill>
                          <a:schemeClr val="tx1"/>
                        </a:solidFill>
                        <a:effectLst/>
                        <a:latin typeface="Calibri" pitchFamily="34" charset="0"/>
                        <a:ea typeface="Calibri" pitchFamily="34" charset="0"/>
                        <a:cs typeface="B Nazanin" pitchFamily="2" charset="-78"/>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50000"/>
                        </a:lnSpc>
                        <a:spcBef>
                          <a:spcPct val="0"/>
                        </a:spcBef>
                        <a:spcAft>
                          <a:spcPct val="0"/>
                        </a:spcAft>
                        <a:buClrTx/>
                        <a:buSzTx/>
                        <a:buFontTx/>
                        <a:buNone/>
                        <a:tabLst/>
                      </a:pPr>
                      <a:r>
                        <a:rPr kumimoji="0" lang="fa-IR" sz="1800" b="0" i="0" u="none" strike="noStrike" cap="none" normalizeH="0" baseline="0" smtClean="0">
                          <a:ln>
                            <a:noFill/>
                          </a:ln>
                          <a:solidFill>
                            <a:schemeClr val="tx1"/>
                          </a:solidFill>
                          <a:effectLst/>
                          <a:latin typeface="Calibri" pitchFamily="34" charset="0"/>
                          <a:ea typeface="Calibri" pitchFamily="34" charset="0"/>
                          <a:cs typeface="B Nazanin" pitchFamily="2" charset="-78"/>
                        </a:rPr>
                        <a:t>محتوای بخش راهنما را نمایان می سازد.آیکون دوم (فلش همراه بافلش وعلامت سوال) امکان استفاده ازراهنمای حساس به مضمون را فراهم می آورد. بازدن این نشانه، خط چشمک زن به علامت سوال تبدیل شده وراهنما برای فرمان انتخابی حاضر می شود.</a:t>
                      </a:r>
                      <a:endParaRPr kumimoji="0" lang="en-US" sz="1800" b="0" i="0" u="none" strike="noStrike" cap="none" normalizeH="0" baseline="0" smtClean="0">
                        <a:ln>
                          <a:noFill/>
                        </a:ln>
                        <a:solidFill>
                          <a:schemeClr val="tx1"/>
                        </a:solidFill>
                        <a:effectLst/>
                        <a:latin typeface="Calibri" pitchFamily="34" charset="0"/>
                        <a:ea typeface="Calibri" pitchFamily="34" charset="0"/>
                        <a:cs typeface="B Nazanin" pitchFamily="2" charset="-78"/>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44500">
                <a:tc>
                  <a:txBody>
                    <a:bodyPr/>
                    <a:lstStyle/>
                    <a:p>
                      <a:pPr marL="0" marR="0" lvl="0" indent="0" algn="r" defTabSz="914400" rtl="1" eaLnBrk="1" fontAlgn="base" latinLnBrk="0" hangingPunct="1">
                        <a:lnSpc>
                          <a:spcPct val="15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ea typeface="Calibri" pitchFamily="34" charset="0"/>
                          <a:cs typeface="B Nazanin" pitchFamily="2" charset="-78"/>
                        </a:rPr>
                        <a:t>Search For Help </a:t>
                      </a:r>
                      <a:endParaRPr kumimoji="0" lang="en-US" sz="1800" b="0" i="0" u="none" strike="noStrike" cap="none" normalizeH="0" baseline="0" smtClean="0">
                        <a:ln>
                          <a:noFill/>
                        </a:ln>
                        <a:solidFill>
                          <a:schemeClr val="tx1"/>
                        </a:solidFill>
                        <a:effectLst/>
                        <a:latin typeface="Calibri" pitchFamily="34" charset="0"/>
                        <a:ea typeface="Calibri" pitchFamily="34" charset="0"/>
                        <a:cs typeface="B Nazanin" pitchFamily="2" charset="-78"/>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5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ea typeface="Calibri" pitchFamily="34" charset="0"/>
                          <a:cs typeface="B Nazanin" pitchFamily="2" charset="-78"/>
                        </a:rPr>
                        <a:t>Alt + F1   </a:t>
                      </a:r>
                      <a:endParaRPr kumimoji="0" lang="en-US" sz="1800" b="0" i="0" u="none" strike="noStrike" cap="none" normalizeH="0" baseline="0" smtClean="0">
                        <a:ln>
                          <a:noFill/>
                        </a:ln>
                        <a:solidFill>
                          <a:schemeClr val="tx1"/>
                        </a:solidFill>
                        <a:effectLst/>
                        <a:latin typeface="Calibri" pitchFamily="34" charset="0"/>
                        <a:ea typeface="Calibri" pitchFamily="34" charset="0"/>
                        <a:cs typeface="B Nazanin" pitchFamily="2" charset="-78"/>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50000"/>
                        </a:lnSpc>
                        <a:spcBef>
                          <a:spcPct val="0"/>
                        </a:spcBef>
                        <a:spcAft>
                          <a:spcPct val="0"/>
                        </a:spcAft>
                        <a:buClrTx/>
                        <a:buSzTx/>
                        <a:buFontTx/>
                        <a:buNone/>
                        <a:tabLst/>
                      </a:pPr>
                      <a:r>
                        <a:rPr kumimoji="0" lang="fa-IR" sz="1800" b="0" i="0" u="none" strike="noStrike" cap="none" normalizeH="0" baseline="0" dirty="0" smtClean="0">
                          <a:ln>
                            <a:noFill/>
                          </a:ln>
                          <a:solidFill>
                            <a:schemeClr val="tx1"/>
                          </a:solidFill>
                          <a:effectLst/>
                          <a:latin typeface="Calibri" pitchFamily="34" charset="0"/>
                          <a:ea typeface="Calibri" pitchFamily="34" charset="0"/>
                          <a:cs typeface="B Nazanin" pitchFamily="2" charset="-78"/>
                        </a:rPr>
                        <a:t>بخش راهنما را برای یک کلمه و یا یک موضوع جستجو می کند.</a:t>
                      </a:r>
                      <a:endParaRPr kumimoji="0" lang="en-US" sz="1800" b="0" i="0" u="none" strike="noStrike" cap="none" normalizeH="0" baseline="0" dirty="0" smtClean="0">
                        <a:ln>
                          <a:noFill/>
                        </a:ln>
                        <a:solidFill>
                          <a:schemeClr val="tx1"/>
                        </a:solidFill>
                        <a:effectLst/>
                        <a:latin typeface="Calibri" pitchFamily="34" charset="0"/>
                        <a:ea typeface="Calibri" pitchFamily="34" charset="0"/>
                        <a:cs typeface="B Nazanin" pitchFamily="2" charset="-78"/>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822960">
                <a:tc>
                  <a:txBody>
                    <a:bodyPr/>
                    <a:lstStyle/>
                    <a:p>
                      <a:pPr marL="0" marR="0" lvl="0" indent="0" algn="r" defTabSz="914400" rtl="1" eaLnBrk="1" fontAlgn="base" latinLnBrk="0" hangingPunct="1">
                        <a:lnSpc>
                          <a:spcPct val="15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ea typeface="Calibri" pitchFamily="34" charset="0"/>
                          <a:cs typeface="B Nazanin" pitchFamily="2" charset="-78"/>
                        </a:rPr>
                        <a:t>How  to Use help </a:t>
                      </a:r>
                      <a:endParaRPr kumimoji="0" lang="en-US" sz="1800" b="0" i="0" u="none" strike="noStrike" cap="none" normalizeH="0" baseline="0" smtClean="0">
                        <a:ln>
                          <a:noFill/>
                        </a:ln>
                        <a:solidFill>
                          <a:schemeClr val="tx1"/>
                        </a:solidFill>
                        <a:effectLst/>
                        <a:latin typeface="Calibri" pitchFamily="34" charset="0"/>
                        <a:ea typeface="Calibri" pitchFamily="34" charset="0"/>
                        <a:cs typeface="B Nazanin" pitchFamily="2" charset="-78"/>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5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ea typeface="Calibri" pitchFamily="34" charset="0"/>
                          <a:cs typeface="B Nazanin" pitchFamily="2" charset="-78"/>
                        </a:rPr>
                        <a:t>Ctrl + F1   </a:t>
                      </a:r>
                      <a:endParaRPr kumimoji="0" lang="en-US" sz="1800" b="0" i="0" u="none" strike="noStrike" cap="none" normalizeH="0" baseline="0" smtClean="0">
                        <a:ln>
                          <a:noFill/>
                        </a:ln>
                        <a:solidFill>
                          <a:schemeClr val="tx1"/>
                        </a:solidFill>
                        <a:effectLst/>
                        <a:latin typeface="Calibri" pitchFamily="34" charset="0"/>
                        <a:ea typeface="Calibri" pitchFamily="34" charset="0"/>
                        <a:cs typeface="B Nazanin" pitchFamily="2" charset="-78"/>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50000"/>
                        </a:lnSpc>
                        <a:spcBef>
                          <a:spcPct val="0"/>
                        </a:spcBef>
                        <a:spcAft>
                          <a:spcPct val="0"/>
                        </a:spcAft>
                        <a:buClrTx/>
                        <a:buSzTx/>
                        <a:buFontTx/>
                        <a:buNone/>
                        <a:tabLst/>
                      </a:pPr>
                      <a:r>
                        <a:rPr kumimoji="0" lang="fa-IR" sz="1800" b="0" i="0" u="none" strike="noStrike" cap="none" normalizeH="0" baseline="0" smtClean="0">
                          <a:ln>
                            <a:noFill/>
                          </a:ln>
                          <a:solidFill>
                            <a:schemeClr val="tx1"/>
                          </a:solidFill>
                          <a:effectLst/>
                          <a:latin typeface="Calibri" pitchFamily="34" charset="0"/>
                          <a:ea typeface="Calibri" pitchFamily="34" charset="0"/>
                          <a:cs typeface="B Nazanin" pitchFamily="2" charset="-78"/>
                        </a:rPr>
                        <a:t>به کاربر در یادگیری نحوه استفاده از سیستم راهنمای همزمان، یاری می رساند.</a:t>
                      </a:r>
                      <a:endParaRPr kumimoji="0" lang="en-US" sz="1800" b="0" i="0" u="none" strike="noStrike" cap="none" normalizeH="0" baseline="0" smtClean="0">
                        <a:ln>
                          <a:noFill/>
                        </a:ln>
                        <a:solidFill>
                          <a:schemeClr val="tx1"/>
                        </a:solidFill>
                        <a:effectLst/>
                        <a:latin typeface="Calibri" pitchFamily="34" charset="0"/>
                        <a:ea typeface="Calibri" pitchFamily="34" charset="0"/>
                        <a:cs typeface="B Nazanin" pitchFamily="2" charset="-78"/>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822960">
                <a:tc>
                  <a:txBody>
                    <a:bodyPr/>
                    <a:lstStyle/>
                    <a:p>
                      <a:pPr marL="0" marR="0" lvl="0" indent="0" algn="r" defTabSz="914400" rtl="1" eaLnBrk="1" fontAlgn="base" latinLnBrk="0" hangingPunct="1">
                        <a:lnSpc>
                          <a:spcPct val="15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ea typeface="Calibri" pitchFamily="34" charset="0"/>
                          <a:cs typeface="B Nazanin" pitchFamily="2" charset="-78"/>
                        </a:rPr>
                        <a:t>About    LINDO   </a:t>
                      </a:r>
                      <a:endParaRPr kumimoji="0" lang="en-US" sz="1800" b="0" i="0" u="none" strike="noStrike" cap="none" normalizeH="0" baseline="0" smtClean="0">
                        <a:ln>
                          <a:noFill/>
                        </a:ln>
                        <a:solidFill>
                          <a:schemeClr val="tx1"/>
                        </a:solidFill>
                        <a:effectLst/>
                        <a:latin typeface="Calibri" pitchFamily="34" charset="0"/>
                        <a:ea typeface="Calibri" pitchFamily="34" charset="0"/>
                        <a:cs typeface="B Nazanin" pitchFamily="2" charset="-78"/>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50000"/>
                        </a:lnSpc>
                        <a:spcBef>
                          <a:spcPct val="0"/>
                        </a:spcBef>
                        <a:spcAft>
                          <a:spcPct val="0"/>
                        </a:spcAft>
                        <a:buClrTx/>
                        <a:buSzTx/>
                        <a:buFontTx/>
                        <a:buNone/>
                        <a:tabLst/>
                      </a:pPr>
                      <a:endParaRPr kumimoji="0" lang="fa-IR" sz="1800" b="0" i="0" u="none" strike="noStrike" cap="none" normalizeH="0" baseline="0" smtClean="0">
                        <a:ln>
                          <a:noFill/>
                        </a:ln>
                        <a:solidFill>
                          <a:schemeClr val="tx1"/>
                        </a:solidFill>
                        <a:effectLst/>
                        <a:latin typeface="Calibri" pitchFamily="34" charset="0"/>
                        <a:ea typeface="Calibri" pitchFamily="34" charset="0"/>
                        <a:cs typeface="B Nazanin" pitchFamily="2" charset="-78"/>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50000"/>
                        </a:lnSpc>
                        <a:spcBef>
                          <a:spcPct val="0"/>
                        </a:spcBef>
                        <a:spcAft>
                          <a:spcPct val="0"/>
                        </a:spcAft>
                        <a:buClrTx/>
                        <a:buSzTx/>
                        <a:buFontTx/>
                        <a:buNone/>
                        <a:tabLst/>
                      </a:pPr>
                      <a:r>
                        <a:rPr kumimoji="0" lang="fa-IR" sz="1800" b="0" i="0" u="none" strike="noStrike" cap="none" normalizeH="0" baseline="0" dirty="0" smtClean="0">
                          <a:ln>
                            <a:noFill/>
                          </a:ln>
                          <a:solidFill>
                            <a:schemeClr val="tx1"/>
                          </a:solidFill>
                          <a:effectLst/>
                          <a:latin typeface="Calibri" pitchFamily="34" charset="0"/>
                          <a:ea typeface="Calibri" pitchFamily="34" charset="0"/>
                          <a:cs typeface="B Nazanin" pitchFamily="2" charset="-78"/>
                        </a:rPr>
                        <a:t>صفحه آغازین لیندو را به همراه اطلاعات عمومی مربوطه، نمایش می دهد.</a:t>
                      </a:r>
                      <a:endParaRPr kumimoji="0" lang="en-US" sz="1800" b="0" i="0" u="none" strike="noStrike" cap="none" normalizeH="0" baseline="0" dirty="0" smtClean="0">
                        <a:ln>
                          <a:noFill/>
                        </a:ln>
                        <a:solidFill>
                          <a:schemeClr val="tx1"/>
                        </a:solidFill>
                        <a:effectLst/>
                        <a:latin typeface="Calibri" pitchFamily="34" charset="0"/>
                        <a:ea typeface="Calibri" pitchFamily="34" charset="0"/>
                        <a:cs typeface="B Nazanin" pitchFamily="2" charset="-78"/>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p:fade thruBlk="1"/>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1"/>
          <p:cNvSpPr>
            <a:spLocks noChangeArrowheads="1"/>
          </p:cNvSpPr>
          <p:nvPr/>
        </p:nvSpPr>
        <p:spPr bwMode="auto">
          <a:xfrm>
            <a:off x="0" y="0"/>
            <a:ext cx="914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fa-IR"/>
          </a:p>
        </p:txBody>
      </p:sp>
      <p:sp>
        <p:nvSpPr>
          <p:cNvPr id="38915" name="Rectangle 4"/>
          <p:cNvSpPr>
            <a:spLocks noChangeArrowheads="1"/>
          </p:cNvSpPr>
          <p:nvPr/>
        </p:nvSpPr>
        <p:spPr bwMode="auto">
          <a:xfrm>
            <a:off x="1763713" y="2997200"/>
            <a:ext cx="5580062" cy="928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rtl="1">
              <a:buFont typeface="Arial" charset="0"/>
              <a:buNone/>
            </a:pPr>
            <a:r>
              <a:rPr lang="en-US" sz="4000" b="1">
                <a:solidFill>
                  <a:srgbClr val="0070C0"/>
                </a:solidFill>
              </a:rPr>
              <a:t>THE END</a:t>
            </a:r>
            <a:endParaRPr lang="en-US" sz="4000"/>
          </a:p>
        </p:txBody>
      </p:sp>
    </p:spTree>
  </p:cSld>
  <p:clrMapOvr>
    <a:masterClrMapping/>
  </p:clrMapOvr>
  <p:transition>
    <p:fade thruBlk="1"/>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3"/>
          <p:cNvSpPr>
            <a:spLocks noGrp="1" noChangeArrowheads="1"/>
          </p:cNvSpPr>
          <p:nvPr>
            <p:ph type="title"/>
          </p:nvPr>
        </p:nvSpPr>
        <p:spPr>
          <a:noFill/>
        </p:spPr>
        <p:txBody>
          <a:bodyPr/>
          <a:lstStyle/>
          <a:p>
            <a:pPr algn="r" rtl="1" eaLnBrk="1" hangingPunct="1"/>
            <a:r>
              <a:rPr lang="fa-IR" sz="3200" b="1" i="0" smtClean="0">
                <a:latin typeface="Arial" charset="0"/>
                <a:cs typeface="B Nazanin" pitchFamily="2" charset="-78"/>
              </a:rPr>
              <a:t>آشنایی با نرم افزار </a:t>
            </a:r>
            <a:r>
              <a:rPr lang="en-US" sz="3200" b="1" i="0" smtClean="0">
                <a:latin typeface="Arial" charset="0"/>
                <a:cs typeface="B Nazanin" pitchFamily="2" charset="-78"/>
              </a:rPr>
              <a:t>LINDO</a:t>
            </a:r>
          </a:p>
        </p:txBody>
      </p:sp>
      <p:sp>
        <p:nvSpPr>
          <p:cNvPr id="154628" name="Rectangle 4"/>
          <p:cNvSpPr>
            <a:spLocks noChangeArrowheads="1"/>
          </p:cNvSpPr>
          <p:nvPr/>
        </p:nvSpPr>
        <p:spPr bwMode="auto">
          <a:xfrm>
            <a:off x="323850" y="1196975"/>
            <a:ext cx="8604250" cy="4679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r" rtl="1"/>
            <a:r>
              <a:rPr lang="ar-SA" sz="2300" b="1">
                <a:latin typeface="Arial" charset="0"/>
                <a:cs typeface="B Nazanin" pitchFamily="2" charset="-78"/>
              </a:rPr>
              <a:t>در ابتدا،</a:t>
            </a:r>
            <a:r>
              <a:rPr lang="en-US" sz="2300" b="1">
                <a:latin typeface="Arial" charset="0"/>
                <a:cs typeface="B Nazanin" pitchFamily="2" charset="-78"/>
              </a:rPr>
              <a:t> </a:t>
            </a:r>
            <a:r>
              <a:rPr lang="ar-SA" sz="2300" b="1">
                <a:latin typeface="Arial" charset="0"/>
                <a:cs typeface="B Nazanin" pitchFamily="2" charset="-78"/>
              </a:rPr>
              <a:t>لیندو</a:t>
            </a:r>
            <a:r>
              <a:rPr lang="fa-IR" sz="2300" b="1">
                <a:latin typeface="Arial" charset="0"/>
                <a:cs typeface="B Nazanin" pitchFamily="2" charset="-78"/>
              </a:rPr>
              <a:t>تحت سیستم عامل </a:t>
            </a:r>
            <a:r>
              <a:rPr lang="en-US" sz="2300" b="1">
                <a:latin typeface="Arial" charset="0"/>
                <a:cs typeface="B Nazanin" pitchFamily="2" charset="-78"/>
              </a:rPr>
              <a:t>DOS</a:t>
            </a:r>
            <a:r>
              <a:rPr lang="ar-SA" sz="2300" b="1">
                <a:latin typeface="Arial" charset="0"/>
                <a:cs typeface="B Nazanin" pitchFamily="2" charset="-78"/>
              </a:rPr>
              <a:t> در دهه 80 بوجود آمد و سپس به صورت نرم افزا</a:t>
            </a:r>
            <a:r>
              <a:rPr lang="fa-IR" sz="2300" b="1">
                <a:latin typeface="Arial" charset="0"/>
                <a:cs typeface="B Nazanin" pitchFamily="2" charset="-78"/>
              </a:rPr>
              <a:t>ری </a:t>
            </a:r>
            <a:r>
              <a:rPr lang="ar-SA" sz="2300" b="1">
                <a:latin typeface="Arial" charset="0"/>
                <a:cs typeface="B Nazanin" pitchFamily="2" charset="-78"/>
              </a:rPr>
              <a:t>شی گرا با امکاناتی مناسب،</a:t>
            </a:r>
            <a:r>
              <a:rPr lang="fa-IR" sz="2300" b="1">
                <a:latin typeface="Arial" charset="0"/>
                <a:cs typeface="B Nazanin" pitchFamily="2" charset="-78"/>
              </a:rPr>
              <a:t> </a:t>
            </a:r>
            <a:r>
              <a:rPr lang="ar-SA" sz="2300" b="1">
                <a:latin typeface="Arial" charset="0"/>
                <a:cs typeface="B Nazanin" pitchFamily="2" charset="-78"/>
              </a:rPr>
              <a:t>تحت محیط</a:t>
            </a:r>
            <a:r>
              <a:rPr lang="en-US" sz="2300" b="1">
                <a:latin typeface="Arial" charset="0"/>
                <a:cs typeface="B Nazanin" pitchFamily="2" charset="-78"/>
              </a:rPr>
              <a:t> </a:t>
            </a:r>
            <a:r>
              <a:rPr lang="ar-SA" sz="2300" b="1">
                <a:latin typeface="Arial" charset="0"/>
                <a:cs typeface="B Nazanin" pitchFamily="2" charset="-78"/>
              </a:rPr>
              <a:t>ویندوز در آمد.</a:t>
            </a:r>
            <a:r>
              <a:rPr lang="fa-IR" sz="2300" b="1">
                <a:latin typeface="Arial" charset="0"/>
                <a:cs typeface="B Nazanin" pitchFamily="2" charset="-78"/>
              </a:rPr>
              <a:t> </a:t>
            </a:r>
            <a:r>
              <a:rPr lang="ar-SA" sz="2300" b="1">
                <a:latin typeface="Arial" charset="0"/>
                <a:cs typeface="B Nazanin" pitchFamily="2" charset="-78"/>
              </a:rPr>
              <a:t>لیندو می تواند با حداکثر </a:t>
            </a:r>
            <a:r>
              <a:rPr lang="fa-IR" sz="2300" b="1">
                <a:latin typeface="Arial" charset="0"/>
                <a:cs typeface="B Nazanin" pitchFamily="2" charset="-78"/>
              </a:rPr>
              <a:t>1</a:t>
            </a:r>
            <a:r>
              <a:rPr lang="ar-SA" sz="2300" b="1">
                <a:latin typeface="Arial" charset="0"/>
                <a:cs typeface="B Nazanin" pitchFamily="2" charset="-78"/>
              </a:rPr>
              <a:t>50 محدودیت و </a:t>
            </a:r>
            <a:r>
              <a:rPr lang="fa-IR" sz="2300" b="1">
                <a:latin typeface="Arial" charset="0"/>
                <a:cs typeface="B Nazanin" pitchFamily="2" charset="-78"/>
              </a:rPr>
              <a:t>3</a:t>
            </a:r>
            <a:r>
              <a:rPr lang="ar-SA" sz="2300" b="1">
                <a:latin typeface="Arial" charset="0"/>
                <a:cs typeface="B Nazanin" pitchFamily="2" charset="-78"/>
              </a:rPr>
              <a:t>00 متغیر(</a:t>
            </a:r>
            <a:r>
              <a:rPr lang="fa-IR" sz="2300" b="1">
                <a:latin typeface="Arial" charset="0"/>
                <a:cs typeface="B Nazanin" pitchFamily="2" charset="-78"/>
              </a:rPr>
              <a:t>در ورژن های مختلف</a:t>
            </a:r>
            <a:r>
              <a:rPr lang="ar-SA" sz="2300" b="1">
                <a:latin typeface="Arial" charset="0"/>
                <a:cs typeface="B Nazanin" pitchFamily="2" charset="-78"/>
              </a:rPr>
              <a:t>) راحل نماید.</a:t>
            </a:r>
            <a:r>
              <a:rPr lang="en-US" sz="2300" b="1">
                <a:latin typeface="Arial" charset="0"/>
                <a:cs typeface="B Nazanin" pitchFamily="2" charset="-78"/>
              </a:rPr>
              <a:t> </a:t>
            </a:r>
            <a:r>
              <a:rPr lang="fa-IR" sz="2300" b="1">
                <a:latin typeface="Arial" charset="0"/>
                <a:cs typeface="B Nazanin" pitchFamily="2" charset="-78"/>
              </a:rPr>
              <a:t/>
            </a:r>
            <a:br>
              <a:rPr lang="fa-IR" sz="2300" b="1">
                <a:latin typeface="Arial" charset="0"/>
                <a:cs typeface="B Nazanin" pitchFamily="2" charset="-78"/>
              </a:rPr>
            </a:br>
            <a:r>
              <a:rPr lang="fa-IR" sz="2300" b="1">
                <a:latin typeface="Arial" charset="0"/>
                <a:cs typeface="B Nazanin" pitchFamily="2" charset="-78"/>
              </a:rPr>
              <a:t/>
            </a:r>
            <a:br>
              <a:rPr lang="fa-IR" sz="2300" b="1">
                <a:latin typeface="Arial" charset="0"/>
                <a:cs typeface="B Nazanin" pitchFamily="2" charset="-78"/>
              </a:rPr>
            </a:br>
            <a:r>
              <a:rPr lang="en-US" sz="2300" b="1">
                <a:latin typeface="Arial" charset="0"/>
                <a:cs typeface="B Nazanin" pitchFamily="2" charset="-78"/>
              </a:rPr>
              <a:t/>
            </a:r>
            <a:br>
              <a:rPr lang="en-US" sz="2300" b="1">
                <a:latin typeface="Arial" charset="0"/>
                <a:cs typeface="B Nazanin" pitchFamily="2" charset="-78"/>
              </a:rPr>
            </a:br>
            <a:r>
              <a:rPr lang="en-US" sz="2300" b="1">
                <a:latin typeface="Arial" charset="0"/>
                <a:cs typeface="B Nazanin" pitchFamily="2" charset="-78"/>
              </a:rPr>
              <a:t> </a:t>
            </a:r>
            <a:r>
              <a:rPr lang="ar-SA" sz="2300" b="1">
                <a:latin typeface="Arial" charset="0"/>
                <a:cs typeface="B Nazanin" pitchFamily="2" charset="-78"/>
              </a:rPr>
              <a:t>این نرم افزار</a:t>
            </a:r>
            <a:r>
              <a:rPr lang="fa-IR" sz="2300" b="1">
                <a:latin typeface="Arial" charset="0"/>
                <a:cs typeface="B Nazanin" pitchFamily="2" charset="-78"/>
              </a:rPr>
              <a:t> (اولین ورژن)</a:t>
            </a:r>
            <a:r>
              <a:rPr lang="ar-SA" sz="2300" b="1">
                <a:latin typeface="Arial" charset="0"/>
                <a:cs typeface="B Nazanin" pitchFamily="2" charset="-78"/>
              </a:rPr>
              <a:t> </a:t>
            </a:r>
            <a:r>
              <a:rPr lang="fa-IR" sz="2300" b="1">
                <a:latin typeface="Arial" charset="0"/>
                <a:cs typeface="B Nazanin" pitchFamily="2" charset="-78"/>
              </a:rPr>
              <a:t> </a:t>
            </a:r>
            <a:r>
              <a:rPr lang="ar-SA" sz="2300" b="1">
                <a:latin typeface="Arial" charset="0"/>
                <a:cs typeface="B Nazanin" pitchFamily="2" charset="-78"/>
              </a:rPr>
              <a:t>بر روی کامپیوترهای</a:t>
            </a:r>
            <a:br>
              <a:rPr lang="ar-SA" sz="2300" b="1">
                <a:latin typeface="Arial" charset="0"/>
                <a:cs typeface="B Nazanin" pitchFamily="2" charset="-78"/>
              </a:rPr>
            </a:br>
            <a:r>
              <a:rPr lang="fa-IR" sz="2300" b="1">
                <a:latin typeface="Arial" charset="0"/>
                <a:cs typeface="B Nazanin" pitchFamily="2" charset="-78"/>
              </a:rPr>
              <a:t>                                               </a:t>
            </a:r>
            <a:r>
              <a:rPr lang="en-US" sz="2300" b="1">
                <a:latin typeface="Arial" charset="0"/>
                <a:cs typeface="B Nazanin" pitchFamily="2" charset="-78"/>
              </a:rPr>
              <a:t>IBM, OS : Dos 2.0, RAM :256 KB</a:t>
            </a:r>
            <a:r>
              <a:rPr lang="fa-IR" sz="2300" b="1">
                <a:latin typeface="Arial" charset="0"/>
                <a:cs typeface="B Nazanin" pitchFamily="2" charset="-78"/>
              </a:rPr>
              <a:t>  </a:t>
            </a:r>
            <a:br>
              <a:rPr lang="fa-IR" sz="2300" b="1">
                <a:latin typeface="Arial" charset="0"/>
                <a:cs typeface="B Nazanin" pitchFamily="2" charset="-78"/>
              </a:rPr>
            </a:br>
            <a:r>
              <a:rPr lang="fa-IR" sz="2300" b="1">
                <a:latin typeface="Arial" charset="0"/>
                <a:cs typeface="B Nazanin" pitchFamily="2" charset="-78"/>
              </a:rPr>
              <a:t/>
            </a:r>
            <a:br>
              <a:rPr lang="fa-IR" sz="2300" b="1">
                <a:latin typeface="Arial" charset="0"/>
                <a:cs typeface="B Nazanin" pitchFamily="2" charset="-78"/>
              </a:rPr>
            </a:br>
            <a:r>
              <a:rPr lang="fa-IR" sz="2300" b="1">
                <a:latin typeface="Arial" charset="0"/>
                <a:cs typeface="B Nazanin" pitchFamily="2" charset="-78"/>
              </a:rPr>
              <a:t>قابل نصب بود.</a:t>
            </a:r>
            <a:endParaRPr lang="en-US" sz="3600" i="1">
              <a:solidFill>
                <a:schemeClr val="bg1"/>
              </a:solidFill>
              <a:latin typeface="Impact" pitchFamily="34" charset="0"/>
              <a:cs typeface="B Nazanin" pitchFamily="2" charset="-78"/>
            </a:endParaRP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54628"/>
                                        </p:tgtEl>
                                        <p:attrNameLst>
                                          <p:attrName>style.visibility</p:attrName>
                                        </p:attrNameLst>
                                      </p:cBhvr>
                                      <p:to>
                                        <p:strVal val="visible"/>
                                      </p:to>
                                    </p:set>
                                    <p:animEffect transition="in" filter="blinds(horizontal)">
                                      <p:cBhvr>
                                        <p:cTn id="7" dur="500"/>
                                        <p:tgtEl>
                                          <p:spTgt spid="1546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4628"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noFill/>
        </p:spPr>
        <p:txBody>
          <a:bodyPr/>
          <a:lstStyle/>
          <a:p>
            <a:pPr algn="r" rtl="1" eaLnBrk="1" hangingPunct="1"/>
            <a:r>
              <a:rPr lang="fa-IR" sz="3200" b="1" i="0" smtClean="0">
                <a:latin typeface="Arial" charset="0"/>
                <a:cs typeface="B Nazanin" pitchFamily="2" charset="-78"/>
              </a:rPr>
              <a:t>آشنایی با نرم افزار </a:t>
            </a:r>
            <a:r>
              <a:rPr lang="en-US" sz="3200" b="1" i="0" smtClean="0">
                <a:latin typeface="Arial" charset="0"/>
                <a:cs typeface="B Nazanin" pitchFamily="2" charset="-78"/>
              </a:rPr>
              <a:t>LINDO</a:t>
            </a:r>
          </a:p>
        </p:txBody>
      </p:sp>
      <p:sp>
        <p:nvSpPr>
          <p:cNvPr id="155651" name="Rectangle 3"/>
          <p:cNvSpPr>
            <a:spLocks noChangeArrowheads="1"/>
          </p:cNvSpPr>
          <p:nvPr/>
        </p:nvSpPr>
        <p:spPr bwMode="auto">
          <a:xfrm>
            <a:off x="323850" y="1196975"/>
            <a:ext cx="8604250" cy="4679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r" rtl="1"/>
            <a:r>
              <a:rPr lang="fa-IR" sz="2300" b="1">
                <a:solidFill>
                  <a:srgbClr val="3366CC"/>
                </a:solidFill>
                <a:latin typeface="Arial" charset="0"/>
                <a:cs typeface="B Nazanin" pitchFamily="2" charset="-78"/>
              </a:rPr>
              <a:t>اصول اولیه در لیندو</a:t>
            </a:r>
            <a:r>
              <a:rPr lang="fa-IR" sz="2300" b="1">
                <a:latin typeface="Arial" charset="0"/>
                <a:cs typeface="B Nazanin" pitchFamily="2" charset="-78"/>
              </a:rPr>
              <a:t/>
            </a:r>
            <a:br>
              <a:rPr lang="fa-IR" sz="2300" b="1">
                <a:latin typeface="Arial" charset="0"/>
                <a:cs typeface="B Nazanin" pitchFamily="2" charset="-78"/>
              </a:rPr>
            </a:br>
            <a:r>
              <a:rPr lang="fa-IR" sz="2300" b="1">
                <a:latin typeface="Arial" charset="0"/>
                <a:cs typeface="B Nazanin" pitchFamily="2" charset="-78"/>
              </a:rPr>
              <a:t/>
            </a:r>
            <a:br>
              <a:rPr lang="fa-IR" sz="2300" b="1">
                <a:latin typeface="Arial" charset="0"/>
                <a:cs typeface="B Nazanin" pitchFamily="2" charset="-78"/>
              </a:rPr>
            </a:br>
            <a:r>
              <a:rPr lang="fa-IR" sz="2300" b="1">
                <a:latin typeface="Arial" charset="0"/>
                <a:cs typeface="B Nazanin" pitchFamily="2" charset="-78"/>
              </a:rPr>
              <a:t>از لیندو می توان به سه روش اصلی استفاده نمود:</a:t>
            </a:r>
            <a:br>
              <a:rPr lang="fa-IR" sz="2300" b="1">
                <a:latin typeface="Arial" charset="0"/>
                <a:cs typeface="B Nazanin" pitchFamily="2" charset="-78"/>
              </a:rPr>
            </a:br>
            <a:r>
              <a:rPr lang="fa-IR" sz="2300" b="1">
                <a:latin typeface="Arial" charset="0"/>
                <a:cs typeface="B Nazanin" pitchFamily="2" charset="-78"/>
              </a:rPr>
              <a:t>1)حل مسایل به صورت وارد کردن آن از طریق صفحه کلید، با امکان برقراری ارتباط دو طرفه با کاربر.</a:t>
            </a:r>
            <a:br>
              <a:rPr lang="fa-IR" sz="2300" b="1">
                <a:latin typeface="Arial" charset="0"/>
                <a:cs typeface="B Nazanin" pitchFamily="2" charset="-78"/>
              </a:rPr>
            </a:br>
            <a:r>
              <a:rPr lang="fa-IR" sz="2300" b="1">
                <a:latin typeface="Arial" charset="0"/>
                <a:cs typeface="B Nazanin" pitchFamily="2" charset="-78"/>
              </a:rPr>
              <a:t>2)حل مسایل با استفاده از فایل هایی که در محیط دیگری ایجاد گردیده و به صورت دنباله ای از دستورات و داده های ورودی است.</a:t>
            </a:r>
            <a:br>
              <a:rPr lang="fa-IR" sz="2300" b="1">
                <a:latin typeface="Arial" charset="0"/>
                <a:cs typeface="B Nazanin" pitchFamily="2" charset="-78"/>
              </a:rPr>
            </a:br>
            <a:r>
              <a:rPr lang="fa-IR" sz="2300" b="1">
                <a:latin typeface="Arial" charset="0"/>
                <a:cs typeface="B Nazanin" pitchFamily="2" charset="-78"/>
              </a:rPr>
              <a:t>3)تشکیل دادن بخشی از یک برنامه جامع شامل کدهای مورد نیاز و کتابخانه های بهینه ساز لیندو.</a:t>
            </a:r>
            <a:br>
              <a:rPr lang="fa-IR" sz="2300" b="1">
                <a:latin typeface="Arial" charset="0"/>
                <a:cs typeface="B Nazanin" pitchFamily="2" charset="-78"/>
              </a:rPr>
            </a:br>
            <a:r>
              <a:rPr lang="fa-IR" sz="2300" b="1">
                <a:latin typeface="Arial" charset="0"/>
                <a:cs typeface="B Nazanin" pitchFamily="2" charset="-78"/>
              </a:rPr>
              <a:t/>
            </a:r>
            <a:br>
              <a:rPr lang="fa-IR" sz="2300" b="1">
                <a:latin typeface="Arial" charset="0"/>
                <a:cs typeface="B Nazanin" pitchFamily="2" charset="-78"/>
              </a:rPr>
            </a:br>
            <a:r>
              <a:rPr lang="fa-IR" sz="2300" b="1">
                <a:solidFill>
                  <a:srgbClr val="3366CC"/>
                </a:solidFill>
                <a:latin typeface="Arial" charset="0"/>
                <a:cs typeface="B Nazanin" pitchFamily="2" charset="-78"/>
              </a:rPr>
              <a:t>وارد کردن یک مدل</a:t>
            </a:r>
            <a:r>
              <a:rPr lang="fa-IR" sz="2300" b="1">
                <a:latin typeface="Arial" charset="0"/>
                <a:cs typeface="B Nazanin" pitchFamily="2" charset="-78"/>
              </a:rPr>
              <a:t/>
            </a:r>
            <a:br>
              <a:rPr lang="fa-IR" sz="2300" b="1">
                <a:latin typeface="Arial" charset="0"/>
                <a:cs typeface="B Nazanin" pitchFamily="2" charset="-78"/>
              </a:rPr>
            </a:br>
            <a:r>
              <a:rPr lang="fa-IR" sz="2300" b="1">
                <a:latin typeface="Arial" charset="0"/>
                <a:cs typeface="B Nazanin" pitchFamily="2" charset="-78"/>
              </a:rPr>
              <a:t>وارد کردن یک مدل در نسخه تحت ویندوز، شبیه تایپ کردن در یک محیط پردازشگر متنی تحت ویندوز است.</a:t>
            </a:r>
            <a:r>
              <a:rPr lang="en-US" sz="2300" i="1">
                <a:latin typeface="Arial" charset="0"/>
                <a:cs typeface="B Nazanin" pitchFamily="2" charset="-78"/>
              </a:rPr>
              <a:t> </a:t>
            </a: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55651"/>
                                        </p:tgtEl>
                                        <p:attrNameLst>
                                          <p:attrName>style.visibility</p:attrName>
                                        </p:attrNameLst>
                                      </p:cBhvr>
                                      <p:to>
                                        <p:strVal val="visible"/>
                                      </p:to>
                                    </p:set>
                                    <p:animEffect transition="in" filter="blinds(horizontal)">
                                      <p:cBhvr>
                                        <p:cTn id="7" dur="500"/>
                                        <p:tgtEl>
                                          <p:spTgt spid="1556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5651"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noFill/>
        </p:spPr>
        <p:txBody>
          <a:bodyPr/>
          <a:lstStyle/>
          <a:p>
            <a:pPr algn="r" rtl="1" eaLnBrk="1" hangingPunct="1"/>
            <a:r>
              <a:rPr lang="fa-IR" sz="3200" b="1" i="0" smtClean="0">
                <a:latin typeface="Arial" charset="0"/>
                <a:cs typeface="B Nazanin" pitchFamily="2" charset="-78"/>
              </a:rPr>
              <a:t>آشنایی با نرم افزار </a:t>
            </a:r>
            <a:r>
              <a:rPr lang="en-US" sz="3200" b="1" i="0" smtClean="0">
                <a:latin typeface="Arial" charset="0"/>
                <a:cs typeface="B Nazanin" pitchFamily="2" charset="-78"/>
              </a:rPr>
              <a:t>LINDO</a:t>
            </a:r>
          </a:p>
        </p:txBody>
      </p:sp>
      <p:sp>
        <p:nvSpPr>
          <p:cNvPr id="156675" name="Rectangle 3"/>
          <p:cNvSpPr>
            <a:spLocks noChangeArrowheads="1"/>
          </p:cNvSpPr>
          <p:nvPr/>
        </p:nvSpPr>
        <p:spPr bwMode="auto">
          <a:xfrm>
            <a:off x="323850" y="1196975"/>
            <a:ext cx="8604250" cy="4679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r" rtl="1"/>
            <a:r>
              <a:rPr lang="fa-IR" sz="2300">
                <a:latin typeface="Arial" charset="0"/>
                <a:cs typeface="B Nazanin" pitchFamily="2" charset="-78"/>
              </a:rPr>
              <a:t>یک مدل در لیندوبه موارد ذیل نیاز دارد:</a:t>
            </a:r>
            <a:br>
              <a:rPr lang="fa-IR" sz="2300">
                <a:latin typeface="Arial" charset="0"/>
                <a:cs typeface="B Nazanin" pitchFamily="2" charset="-78"/>
              </a:rPr>
            </a:br>
            <a:r>
              <a:rPr lang="fa-IR" sz="2300">
                <a:latin typeface="Arial" charset="0"/>
                <a:cs typeface="B Nazanin" pitchFamily="2" charset="-78"/>
              </a:rPr>
              <a:t>1) یک تابع هدف</a:t>
            </a:r>
            <a:br>
              <a:rPr lang="fa-IR" sz="2300">
                <a:latin typeface="Arial" charset="0"/>
                <a:cs typeface="B Nazanin" pitchFamily="2" charset="-78"/>
              </a:rPr>
            </a:br>
            <a:r>
              <a:rPr lang="fa-IR" sz="2300">
                <a:latin typeface="Arial" charset="0"/>
                <a:cs typeface="B Nazanin" pitchFamily="2" charset="-78"/>
              </a:rPr>
              <a:t>2) یک یا چند متغیر</a:t>
            </a:r>
            <a:br>
              <a:rPr lang="fa-IR" sz="2300">
                <a:latin typeface="Arial" charset="0"/>
                <a:cs typeface="B Nazanin" pitchFamily="2" charset="-78"/>
              </a:rPr>
            </a:br>
            <a:r>
              <a:rPr lang="fa-IR" sz="2300">
                <a:latin typeface="Arial" charset="0"/>
                <a:cs typeface="B Nazanin" pitchFamily="2" charset="-78"/>
              </a:rPr>
              <a:t>3) یک یا چند محدودیت</a:t>
            </a:r>
            <a:br>
              <a:rPr lang="fa-IR" sz="2300">
                <a:latin typeface="Arial" charset="0"/>
                <a:cs typeface="B Nazanin" pitchFamily="2" charset="-78"/>
              </a:rPr>
            </a:br>
            <a:r>
              <a:rPr lang="fa-IR" sz="2300">
                <a:latin typeface="Arial" charset="0"/>
                <a:cs typeface="B Nazanin" pitchFamily="2" charset="-78"/>
              </a:rPr>
              <a:t/>
            </a:r>
            <a:br>
              <a:rPr lang="fa-IR" sz="2300">
                <a:latin typeface="Arial" charset="0"/>
                <a:cs typeface="B Nazanin" pitchFamily="2" charset="-78"/>
              </a:rPr>
            </a:br>
            <a:r>
              <a:rPr lang="fa-IR" sz="2300">
                <a:latin typeface="Arial" charset="0"/>
                <a:cs typeface="B Nazanin" pitchFamily="2" charset="-78"/>
              </a:rPr>
              <a:t>تابع هدف، که هدف از حل مسئله را بیان می کند، تابعی است که باید بیشینه و یا کمینه گردد. معمولا</a:t>
            </a:r>
            <a:r>
              <a:rPr lang="ar-SA" sz="2300">
                <a:latin typeface="Arial" charset="0"/>
                <a:cs typeface="B Nazanin" pitchFamily="2" charset="-78"/>
              </a:rPr>
              <a:t>ً </a:t>
            </a:r>
            <a:r>
              <a:rPr lang="fa-IR" sz="2300">
                <a:latin typeface="Arial" charset="0"/>
                <a:cs typeface="B Nazanin" pitchFamily="2" charset="-78"/>
              </a:rPr>
              <a:t>می خواهید سود را به حداکثروهزینه را به حداقل مقدار ممکن برسانید. در یک مدل لیندو، تابع هدف در سطر اول  و با استفاده از عبارات </a:t>
            </a:r>
            <a:r>
              <a:rPr lang="en-US" sz="2300">
                <a:latin typeface="Arial" charset="0"/>
                <a:cs typeface="B Nazanin" pitchFamily="2" charset="-78"/>
              </a:rPr>
              <a:t>MAX </a:t>
            </a:r>
            <a:r>
              <a:rPr lang="fa-IR" sz="2300">
                <a:latin typeface="Arial" charset="0"/>
                <a:cs typeface="B Nazanin" pitchFamily="2" charset="-78"/>
              </a:rPr>
              <a:t> یا</a:t>
            </a:r>
            <a:r>
              <a:rPr lang="en-US" sz="2300">
                <a:latin typeface="Arial" charset="0"/>
                <a:cs typeface="B Nazanin" pitchFamily="2" charset="-78"/>
              </a:rPr>
              <a:t>MIN </a:t>
            </a:r>
            <a:r>
              <a:rPr lang="fa-IR" sz="2300">
                <a:latin typeface="Arial" charset="0"/>
                <a:cs typeface="B Nazanin" pitchFamily="2" charset="-78"/>
              </a:rPr>
              <a:t> تعریف </a:t>
            </a:r>
            <a:br>
              <a:rPr lang="fa-IR" sz="2300">
                <a:latin typeface="Arial" charset="0"/>
                <a:cs typeface="B Nazanin" pitchFamily="2" charset="-78"/>
              </a:rPr>
            </a:br>
            <a:r>
              <a:rPr lang="fa-IR" sz="2300">
                <a:latin typeface="Arial" charset="0"/>
                <a:cs typeface="B Nazanin" pitchFamily="2" charset="-78"/>
              </a:rPr>
              <a:t>می شود. بعد از </a:t>
            </a:r>
            <a:r>
              <a:rPr lang="en-US" sz="2300">
                <a:latin typeface="Arial" charset="0"/>
                <a:cs typeface="B Nazanin" pitchFamily="2" charset="-78"/>
              </a:rPr>
              <a:t>MAX</a:t>
            </a:r>
            <a:r>
              <a:rPr lang="fa-IR" sz="2300">
                <a:latin typeface="Arial" charset="0"/>
                <a:cs typeface="B Nazanin" pitchFamily="2" charset="-78"/>
              </a:rPr>
              <a:t> یا </a:t>
            </a:r>
            <a:r>
              <a:rPr lang="en-US" sz="2300">
                <a:latin typeface="Arial" charset="0"/>
                <a:cs typeface="B Nazanin" pitchFamily="2" charset="-78"/>
              </a:rPr>
              <a:t>MIN</a:t>
            </a:r>
            <a:r>
              <a:rPr lang="fa-IR" sz="2300">
                <a:latin typeface="Arial" charset="0"/>
                <a:cs typeface="B Nazanin" pitchFamily="2" charset="-78"/>
              </a:rPr>
              <a:t> تابع هدف را وارد می کنیم، مثلاً :</a:t>
            </a:r>
            <a:r>
              <a:rPr lang="en-US" sz="2300">
                <a:latin typeface="Arial" charset="0"/>
                <a:cs typeface="B Nazanin" pitchFamily="2" charset="-78"/>
              </a:rPr>
              <a:t/>
            </a:r>
            <a:br>
              <a:rPr lang="en-US" sz="2300">
                <a:latin typeface="Arial" charset="0"/>
                <a:cs typeface="B Nazanin" pitchFamily="2" charset="-78"/>
              </a:rPr>
            </a:br>
            <a:r>
              <a:rPr lang="fa-IR" sz="2300">
                <a:latin typeface="Arial" charset="0"/>
                <a:cs typeface="B Nazanin" pitchFamily="2" charset="-78"/>
              </a:rPr>
              <a:t/>
            </a:r>
            <a:br>
              <a:rPr lang="fa-IR" sz="2300">
                <a:latin typeface="Arial" charset="0"/>
                <a:cs typeface="B Nazanin" pitchFamily="2" charset="-78"/>
              </a:rPr>
            </a:br>
            <a:r>
              <a:rPr lang="en-US" sz="2300">
                <a:latin typeface="Arial" charset="0"/>
                <a:cs typeface="B Nazanin" pitchFamily="2" charset="-78"/>
              </a:rPr>
              <a:t>     MAX      10X+15Y                                                                     </a:t>
            </a:r>
            <a:r>
              <a:rPr lang="fa-IR" sz="2300">
                <a:latin typeface="Arial" charset="0"/>
                <a:cs typeface="B Nazanin" pitchFamily="2" charset="-78"/>
              </a:rPr>
              <a:t/>
            </a:r>
            <a:br>
              <a:rPr lang="fa-IR" sz="2300">
                <a:latin typeface="Arial" charset="0"/>
                <a:cs typeface="B Nazanin" pitchFamily="2" charset="-78"/>
              </a:rPr>
            </a:br>
            <a:r>
              <a:rPr lang="fa-IR" sz="2300">
                <a:latin typeface="Arial" charset="0"/>
                <a:cs typeface="B Nazanin" pitchFamily="2" charset="-78"/>
              </a:rPr>
              <a:t>و به سطر بعدی می رویم.</a:t>
            </a:r>
            <a:endParaRPr lang="en-US" sz="2300">
              <a:latin typeface="Arial" charset="0"/>
              <a:cs typeface="B Nazanin" pitchFamily="2" charset="-78"/>
            </a:endParaRP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56675"/>
                                        </p:tgtEl>
                                        <p:attrNameLst>
                                          <p:attrName>style.visibility</p:attrName>
                                        </p:attrNameLst>
                                      </p:cBhvr>
                                      <p:to>
                                        <p:strVal val="visible"/>
                                      </p:to>
                                    </p:set>
                                    <p:animEffect transition="in" filter="blinds(horizontal)">
                                      <p:cBhvr>
                                        <p:cTn id="7" dur="500"/>
                                        <p:tgtEl>
                                          <p:spTgt spid="15667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667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noFill/>
        </p:spPr>
        <p:txBody>
          <a:bodyPr/>
          <a:lstStyle/>
          <a:p>
            <a:pPr algn="r" rtl="1" eaLnBrk="1" hangingPunct="1"/>
            <a:r>
              <a:rPr lang="fa-IR" sz="3200" b="1" i="0" smtClean="0">
                <a:latin typeface="Arial" charset="0"/>
                <a:cs typeface="B Nazanin" pitchFamily="2" charset="-78"/>
              </a:rPr>
              <a:t>آشنایی با نرم افزار </a:t>
            </a:r>
            <a:r>
              <a:rPr lang="en-US" sz="3200" b="1" i="0" smtClean="0">
                <a:latin typeface="Arial" charset="0"/>
                <a:cs typeface="B Nazanin" pitchFamily="2" charset="-78"/>
              </a:rPr>
              <a:t>LINDO</a:t>
            </a:r>
          </a:p>
        </p:txBody>
      </p:sp>
      <p:sp>
        <p:nvSpPr>
          <p:cNvPr id="157699" name="Rectangle 3"/>
          <p:cNvSpPr>
            <a:spLocks noChangeArrowheads="1"/>
          </p:cNvSpPr>
          <p:nvPr/>
        </p:nvSpPr>
        <p:spPr bwMode="auto">
          <a:xfrm>
            <a:off x="323850" y="1196975"/>
            <a:ext cx="8604250" cy="3168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r" rtl="1"/>
            <a:r>
              <a:rPr lang="fa-IR" sz="2300">
                <a:latin typeface="Impact" pitchFamily="34" charset="0"/>
                <a:cs typeface="B Nazanin" pitchFamily="2" charset="-78"/>
              </a:rPr>
              <a:t>متغیرها بیانگر مقادیری نامشخص ومتغیرهستند، یعنی اقلامی که برای رسیدن به هدف، باید تعیین گردند. مقدار یک محصول تولید شده می تواند مثالی از یک متغیرباشد. پس باید مقدارتولید این محصول در جهت بیشینه سازی سود مشخص شود.</a:t>
            </a:r>
            <a:br>
              <a:rPr lang="fa-IR" sz="2300">
                <a:latin typeface="Impact" pitchFamily="34" charset="0"/>
                <a:cs typeface="B Nazanin" pitchFamily="2" charset="-78"/>
              </a:rPr>
            </a:br>
            <a:r>
              <a:rPr lang="fa-IR" sz="2300">
                <a:latin typeface="Impact" pitchFamily="34" charset="0"/>
                <a:cs typeface="B Nazanin" pitchFamily="2" charset="-78"/>
              </a:rPr>
              <a:t/>
            </a:r>
            <a:br>
              <a:rPr lang="fa-IR" sz="2300">
                <a:latin typeface="Impact" pitchFamily="34" charset="0"/>
                <a:cs typeface="B Nazanin" pitchFamily="2" charset="-78"/>
              </a:rPr>
            </a:br>
            <a:r>
              <a:rPr lang="fa-IR" sz="2300">
                <a:latin typeface="Impact" pitchFamily="34" charset="0"/>
                <a:cs typeface="B Nazanin" pitchFamily="2" charset="-78"/>
              </a:rPr>
              <a:t>محدودیتها، بیانگر حدود اعمال شده بر متغیرها هستند. سود می تواند با تولید بیشتر به صورت نامحدودی افزایش یابد، اما بدون شک به علت محدودیت دسترسی به مواد ونیروی انسانی، محدودیت ها به وجود می آیند. معرفی محدودیت ها در مدل لیندو، با یکی از خطوط زیرآغاز می گردند:</a:t>
            </a:r>
            <a:br>
              <a:rPr lang="fa-IR" sz="2300">
                <a:latin typeface="Impact" pitchFamily="34" charset="0"/>
                <a:cs typeface="B Nazanin" pitchFamily="2" charset="-78"/>
              </a:rPr>
            </a:br>
            <a:endParaRPr lang="en-US" sz="2300">
              <a:latin typeface="Impact" pitchFamily="34" charset="0"/>
              <a:cs typeface="B Nazanin" pitchFamily="2" charset="-78"/>
            </a:endParaRPr>
          </a:p>
        </p:txBody>
      </p:sp>
      <p:sp>
        <p:nvSpPr>
          <p:cNvPr id="157700" name="Rectangle 4"/>
          <p:cNvSpPr>
            <a:spLocks noChangeArrowheads="1"/>
          </p:cNvSpPr>
          <p:nvPr/>
        </p:nvSpPr>
        <p:spPr bwMode="auto">
          <a:xfrm>
            <a:off x="323850" y="3860800"/>
            <a:ext cx="8604250" cy="1512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rtl="1"/>
            <a:r>
              <a:rPr lang="en-US" sz="2300">
                <a:latin typeface="Arial" charset="0"/>
                <a:cs typeface="B Nazanin" pitchFamily="2" charset="-78"/>
              </a:rPr>
              <a:t>SUBJECT TO</a:t>
            </a:r>
            <a:br>
              <a:rPr lang="en-US" sz="2300">
                <a:latin typeface="Arial" charset="0"/>
                <a:cs typeface="B Nazanin" pitchFamily="2" charset="-78"/>
              </a:rPr>
            </a:br>
            <a:r>
              <a:rPr lang="en-US" sz="2300">
                <a:latin typeface="Arial" charset="0"/>
                <a:cs typeface="B Nazanin" pitchFamily="2" charset="-78"/>
              </a:rPr>
              <a:t>SUCH THAT</a:t>
            </a:r>
            <a:br>
              <a:rPr lang="en-US" sz="2300">
                <a:latin typeface="Arial" charset="0"/>
                <a:cs typeface="B Nazanin" pitchFamily="2" charset="-78"/>
              </a:rPr>
            </a:br>
            <a:r>
              <a:rPr lang="en-US" sz="2300">
                <a:latin typeface="Arial" charset="0"/>
                <a:cs typeface="B Nazanin" pitchFamily="2" charset="-78"/>
              </a:rPr>
              <a:t>ST              </a:t>
            </a:r>
            <a:br>
              <a:rPr lang="en-US" sz="2300">
                <a:latin typeface="Arial" charset="0"/>
                <a:cs typeface="B Nazanin" pitchFamily="2" charset="-78"/>
              </a:rPr>
            </a:br>
            <a:r>
              <a:rPr lang="en-US" sz="2300">
                <a:latin typeface="Arial" charset="0"/>
                <a:cs typeface="B Nazanin" pitchFamily="2" charset="-78"/>
              </a:rPr>
              <a:t>S.T.</a:t>
            </a:r>
            <a:r>
              <a:rPr lang="en-US" sz="2300" i="1">
                <a:latin typeface="Arial" charset="0"/>
                <a:cs typeface="B Nazanin" pitchFamily="2" charset="-78"/>
              </a:rPr>
              <a:t> </a:t>
            </a:r>
          </a:p>
        </p:txBody>
      </p:sp>
      <p:sp>
        <p:nvSpPr>
          <p:cNvPr id="157701" name="Rectangle 5"/>
          <p:cNvSpPr>
            <a:spLocks noChangeArrowheads="1"/>
          </p:cNvSpPr>
          <p:nvPr/>
        </p:nvSpPr>
        <p:spPr bwMode="auto">
          <a:xfrm>
            <a:off x="179388" y="5300663"/>
            <a:ext cx="8604250" cy="1081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r" rtl="1"/>
            <a:r>
              <a:rPr lang="fa-IR" sz="2300">
                <a:latin typeface="Arial" charset="0"/>
                <a:cs typeface="B Nazanin" pitchFamily="2" charset="-78"/>
              </a:rPr>
              <a:t>سپس در سطرهای بعدی محدودیت ها را وارد کنیم، پایان محدودیت ها، توسط عبارت </a:t>
            </a:r>
            <a:r>
              <a:rPr lang="en-US" sz="2300">
                <a:latin typeface="Arial" charset="0"/>
                <a:cs typeface="B Nazanin" pitchFamily="2" charset="-78"/>
              </a:rPr>
              <a:t>END</a:t>
            </a:r>
            <a:r>
              <a:rPr lang="fa-IR" sz="2300">
                <a:latin typeface="Arial" charset="0"/>
                <a:cs typeface="B Nazanin" pitchFamily="2" charset="-78"/>
              </a:rPr>
              <a:t> مشخص می گردد؛ که استفاده از آن الزامی نیست.</a:t>
            </a:r>
            <a:endParaRPr lang="en-US" sz="2300">
              <a:latin typeface="Arial" charset="0"/>
              <a:cs typeface="B Nazanin" pitchFamily="2" charset="-78"/>
            </a:endParaRP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57699"/>
                                        </p:tgtEl>
                                        <p:attrNameLst>
                                          <p:attrName>style.visibility</p:attrName>
                                        </p:attrNameLst>
                                      </p:cBhvr>
                                      <p:to>
                                        <p:strVal val="visible"/>
                                      </p:to>
                                    </p:set>
                                    <p:animEffect transition="in" filter="blinds(horizontal)">
                                      <p:cBhvr>
                                        <p:cTn id="7" dur="500"/>
                                        <p:tgtEl>
                                          <p:spTgt spid="15769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57700"/>
                                        </p:tgtEl>
                                        <p:attrNameLst>
                                          <p:attrName>style.visibility</p:attrName>
                                        </p:attrNameLst>
                                      </p:cBhvr>
                                      <p:to>
                                        <p:strVal val="visible"/>
                                      </p:to>
                                    </p:set>
                                    <p:animEffect transition="in" filter="blinds(horizontal)">
                                      <p:cBhvr>
                                        <p:cTn id="12" dur="500"/>
                                        <p:tgtEl>
                                          <p:spTgt spid="157700"/>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57701"/>
                                        </p:tgtEl>
                                        <p:attrNameLst>
                                          <p:attrName>style.visibility</p:attrName>
                                        </p:attrNameLst>
                                      </p:cBhvr>
                                      <p:to>
                                        <p:strVal val="visible"/>
                                      </p:to>
                                    </p:set>
                                    <p:animEffect transition="in" filter="blinds(horizontal)">
                                      <p:cBhvr>
                                        <p:cTn id="17" dur="500"/>
                                        <p:tgtEl>
                                          <p:spTgt spid="15770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7699" grpId="0"/>
      <p:bldP spid="157700" grpId="0"/>
      <p:bldP spid="157701"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noFill/>
        </p:spPr>
        <p:txBody>
          <a:bodyPr/>
          <a:lstStyle/>
          <a:p>
            <a:pPr algn="r" rtl="1" eaLnBrk="1" hangingPunct="1"/>
            <a:r>
              <a:rPr lang="fa-IR" sz="3200" b="1" i="0" smtClean="0">
                <a:latin typeface="Arial" charset="0"/>
                <a:cs typeface="B Nazanin" pitchFamily="2" charset="-78"/>
              </a:rPr>
              <a:t>آشنایی با نرم افزار </a:t>
            </a:r>
            <a:r>
              <a:rPr lang="en-US" sz="3200" b="1" i="0" smtClean="0">
                <a:latin typeface="Arial" charset="0"/>
                <a:cs typeface="B Nazanin" pitchFamily="2" charset="-78"/>
              </a:rPr>
              <a:t>LINDO</a:t>
            </a:r>
          </a:p>
        </p:txBody>
      </p:sp>
      <p:sp>
        <p:nvSpPr>
          <p:cNvPr id="158724" name="Rectangle 4"/>
          <p:cNvSpPr>
            <a:spLocks noChangeArrowheads="1"/>
          </p:cNvSpPr>
          <p:nvPr/>
        </p:nvSpPr>
        <p:spPr bwMode="auto">
          <a:xfrm>
            <a:off x="395288" y="908050"/>
            <a:ext cx="8280400" cy="2376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r>
              <a:rPr lang="en-US" sz="2300" i="1">
                <a:latin typeface="Arial" charset="0"/>
                <a:cs typeface="Arial" charset="0"/>
              </a:rPr>
              <a:t> </a:t>
            </a:r>
            <a:br>
              <a:rPr lang="en-US" sz="2300" i="1">
                <a:latin typeface="Arial" charset="0"/>
                <a:cs typeface="Arial" charset="0"/>
              </a:rPr>
            </a:br>
            <a:r>
              <a:rPr lang="en-US" sz="2300">
                <a:latin typeface="Arial" charset="0"/>
                <a:cs typeface="Arial" charset="0"/>
              </a:rPr>
              <a:t>MAX  2X-3Y</a:t>
            </a:r>
            <a:r>
              <a:rPr lang="fa-IR" sz="2300">
                <a:latin typeface="Arial" charset="0"/>
                <a:cs typeface="Arial" charset="0"/>
              </a:rPr>
              <a:t/>
            </a:r>
            <a:br>
              <a:rPr lang="fa-IR" sz="2300">
                <a:latin typeface="Arial" charset="0"/>
                <a:cs typeface="Arial" charset="0"/>
              </a:rPr>
            </a:br>
            <a:r>
              <a:rPr lang="en-US" sz="2300">
                <a:latin typeface="Arial" charset="0"/>
                <a:cs typeface="Arial" charset="0"/>
              </a:rPr>
              <a:t>ST</a:t>
            </a:r>
            <a:r>
              <a:rPr lang="fa-IR" sz="2300">
                <a:latin typeface="Arial" charset="0"/>
                <a:cs typeface="Arial" charset="0"/>
              </a:rPr>
              <a:t> </a:t>
            </a:r>
            <a:r>
              <a:rPr lang="en-US" sz="2300">
                <a:latin typeface="Arial" charset="0"/>
                <a:cs typeface="Arial" charset="0"/>
              </a:rPr>
              <a:t/>
            </a:r>
            <a:br>
              <a:rPr lang="en-US" sz="2300">
                <a:latin typeface="Arial" charset="0"/>
                <a:cs typeface="Arial" charset="0"/>
              </a:rPr>
            </a:br>
            <a:r>
              <a:rPr lang="en-US" sz="2300">
                <a:latin typeface="Arial" charset="0"/>
                <a:cs typeface="Arial" charset="0"/>
              </a:rPr>
              <a:t> 	X&lt;10</a:t>
            </a:r>
            <a:br>
              <a:rPr lang="en-US" sz="2300">
                <a:latin typeface="Arial" charset="0"/>
                <a:cs typeface="Arial" charset="0"/>
              </a:rPr>
            </a:br>
            <a:r>
              <a:rPr lang="en-US" sz="2300">
                <a:latin typeface="Arial" charset="0"/>
                <a:cs typeface="Arial" charset="0"/>
              </a:rPr>
              <a:t> 	Y&lt;12 </a:t>
            </a:r>
            <a:br>
              <a:rPr lang="en-US" sz="2300">
                <a:latin typeface="Arial" charset="0"/>
                <a:cs typeface="Arial" charset="0"/>
              </a:rPr>
            </a:br>
            <a:r>
              <a:rPr lang="en-US" sz="2300">
                <a:latin typeface="Arial" charset="0"/>
                <a:cs typeface="Arial" charset="0"/>
              </a:rPr>
              <a:t>	2X+5Y&lt;36</a:t>
            </a:r>
            <a:br>
              <a:rPr lang="en-US" sz="2300">
                <a:latin typeface="Arial" charset="0"/>
                <a:cs typeface="Arial" charset="0"/>
              </a:rPr>
            </a:br>
            <a:r>
              <a:rPr lang="en-US" sz="2300">
                <a:latin typeface="Arial" charset="0"/>
                <a:cs typeface="Arial" charset="0"/>
              </a:rPr>
              <a:t>END</a:t>
            </a:r>
          </a:p>
        </p:txBody>
      </p:sp>
      <p:sp>
        <p:nvSpPr>
          <p:cNvPr id="158725" name="Rectangle 5"/>
          <p:cNvSpPr>
            <a:spLocks noChangeArrowheads="1"/>
          </p:cNvSpPr>
          <p:nvPr/>
        </p:nvSpPr>
        <p:spPr bwMode="auto">
          <a:xfrm>
            <a:off x="4716463" y="1989138"/>
            <a:ext cx="4211637" cy="86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r" rtl="1"/>
            <a:r>
              <a:rPr lang="fa-IR" sz="2300">
                <a:solidFill>
                  <a:srgbClr val="3366CC"/>
                </a:solidFill>
                <a:latin typeface="Impact" pitchFamily="34" charset="0"/>
                <a:cs typeface="B Nazanin" pitchFamily="2" charset="-78"/>
              </a:rPr>
              <a:t>نکته:</a:t>
            </a:r>
            <a:r>
              <a:rPr lang="fa-IR" sz="2300">
                <a:latin typeface="Impact" pitchFamily="34" charset="0"/>
                <a:cs typeface="B Nazanin" pitchFamily="2" charset="-78"/>
              </a:rPr>
              <a:t> در لیندو علامت &gt; به معنی کمتر مساوی است نه فقط کمتر.</a:t>
            </a:r>
            <a:endParaRPr lang="en-US" sz="2300">
              <a:latin typeface="Impact" pitchFamily="34" charset="0"/>
              <a:cs typeface="B Nazanin" pitchFamily="2" charset="-78"/>
            </a:endParaRPr>
          </a:p>
        </p:txBody>
      </p:sp>
      <p:sp>
        <p:nvSpPr>
          <p:cNvPr id="158726" name="Rectangle 6"/>
          <p:cNvSpPr>
            <a:spLocks noChangeArrowheads="1"/>
          </p:cNvSpPr>
          <p:nvPr/>
        </p:nvSpPr>
        <p:spPr bwMode="auto">
          <a:xfrm>
            <a:off x="179388" y="3789363"/>
            <a:ext cx="8675687" cy="2449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r" rtl="1"/>
            <a:r>
              <a:rPr lang="fa-IR" sz="2200">
                <a:latin typeface="Arial" charset="0"/>
                <a:cs typeface="B Nazanin" pitchFamily="2" charset="-78"/>
              </a:rPr>
              <a:t>برای حل کردن مدل از منو </a:t>
            </a:r>
            <a:r>
              <a:rPr lang="en-US" sz="2200">
                <a:latin typeface="Arial" charset="0"/>
                <a:cs typeface="B Nazanin" pitchFamily="2" charset="-78"/>
              </a:rPr>
              <a:t>solve</a:t>
            </a:r>
            <a:r>
              <a:rPr lang="fa-IR" sz="2200">
                <a:latin typeface="Arial" charset="0"/>
                <a:cs typeface="B Nazanin" pitchFamily="2" charset="-78"/>
              </a:rPr>
              <a:t> فرمان </a:t>
            </a:r>
            <a:r>
              <a:rPr lang="en-US" sz="2200">
                <a:latin typeface="Arial" charset="0"/>
                <a:cs typeface="B Nazanin" pitchFamily="2" charset="-78"/>
              </a:rPr>
              <a:t>Solve</a:t>
            </a:r>
            <a:r>
              <a:rPr lang="fa-IR" sz="2200">
                <a:latin typeface="Arial" charset="0"/>
                <a:cs typeface="B Nazanin" pitchFamily="2" charset="-78"/>
              </a:rPr>
              <a:t> را انتخاب کرده، لیندو مدل را کامپایل </a:t>
            </a:r>
            <a:br>
              <a:rPr lang="fa-IR" sz="2200">
                <a:latin typeface="Arial" charset="0"/>
                <a:cs typeface="B Nazanin" pitchFamily="2" charset="-78"/>
              </a:rPr>
            </a:br>
            <a:r>
              <a:rPr lang="fa-IR" sz="2200">
                <a:latin typeface="Arial" charset="0"/>
                <a:cs typeface="B Nazanin" pitchFamily="2" charset="-78"/>
              </a:rPr>
              <a:t>می کند، به این معنی که مشخص خواهد کرد که آیا شکل ریاضی مدل درست است یا خیر. ممکن است مدل با پیام خطا روبرو شود، دراین صورت لیندوبه خطی که خطا اتفاق افتاده </a:t>
            </a:r>
          </a:p>
          <a:p>
            <a:pPr algn="r" rtl="1"/>
            <a:r>
              <a:rPr lang="fa-IR" sz="2200">
                <a:latin typeface="Arial" charset="0"/>
                <a:cs typeface="B Nazanin" pitchFamily="2" charset="-78"/>
              </a:rPr>
              <a:t>می رود، شما می بایست این خطا را تصحیح کنید، سپس در صورتی که هیچ خطایی وجود نداشت لیندو مدل را حل خواهد کرد.</a:t>
            </a:r>
            <a:br>
              <a:rPr lang="fa-IR" sz="2200">
                <a:latin typeface="Arial" charset="0"/>
                <a:cs typeface="B Nazanin" pitchFamily="2" charset="-78"/>
              </a:rPr>
            </a:br>
            <a:r>
              <a:rPr lang="fa-IR" sz="2200">
                <a:latin typeface="Arial" charset="0"/>
                <a:cs typeface="B Nazanin" pitchFamily="2" charset="-78"/>
              </a:rPr>
              <a:t> </a:t>
            </a:r>
            <a:r>
              <a:rPr lang="fa-IR" sz="2200">
                <a:latin typeface="Impact" pitchFamily="34" charset="0"/>
                <a:cs typeface="B Nazanin" pitchFamily="2" charset="-78"/>
              </a:rPr>
              <a:t>وقتی حل کننده لیندو شروع به کار می کند، در صفحه یک پنجره وضعیت نمایش می دهد که مراحل حل را نمایش می دهد. یک توصیف از فیلدها و کنترل های گوناگون مطابق وضعیت های ظاهر شده در جدول زیر آمده است:</a:t>
            </a:r>
            <a:endParaRPr lang="en-US" sz="2200">
              <a:latin typeface="Impact" pitchFamily="34" charset="0"/>
              <a:cs typeface="B Nazanin" pitchFamily="2" charset="-78"/>
            </a:endParaRP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58724"/>
                                        </p:tgtEl>
                                        <p:attrNameLst>
                                          <p:attrName>style.visibility</p:attrName>
                                        </p:attrNameLst>
                                      </p:cBhvr>
                                      <p:to>
                                        <p:strVal val="visible"/>
                                      </p:to>
                                    </p:set>
                                    <p:animEffect transition="in" filter="blinds(horizontal)">
                                      <p:cBhvr>
                                        <p:cTn id="7" dur="500"/>
                                        <p:tgtEl>
                                          <p:spTgt spid="15872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58725"/>
                                        </p:tgtEl>
                                        <p:attrNameLst>
                                          <p:attrName>style.visibility</p:attrName>
                                        </p:attrNameLst>
                                      </p:cBhvr>
                                      <p:to>
                                        <p:strVal val="visible"/>
                                      </p:to>
                                    </p:set>
                                    <p:animEffect transition="in" filter="blinds(horizontal)">
                                      <p:cBhvr>
                                        <p:cTn id="12" dur="500"/>
                                        <p:tgtEl>
                                          <p:spTgt spid="158725"/>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58726"/>
                                        </p:tgtEl>
                                        <p:attrNameLst>
                                          <p:attrName>style.visibility</p:attrName>
                                        </p:attrNameLst>
                                      </p:cBhvr>
                                      <p:to>
                                        <p:strVal val="visible"/>
                                      </p:to>
                                    </p:set>
                                    <p:animEffect transition="in" filter="blinds(horizontal)">
                                      <p:cBhvr>
                                        <p:cTn id="17" dur="500"/>
                                        <p:tgtEl>
                                          <p:spTgt spid="1587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8724" grpId="0"/>
      <p:bldP spid="158725" grpId="0"/>
      <p:bldP spid="158726"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noFill/>
        </p:spPr>
        <p:txBody>
          <a:bodyPr/>
          <a:lstStyle/>
          <a:p>
            <a:pPr algn="r" rtl="1" eaLnBrk="1" hangingPunct="1"/>
            <a:r>
              <a:rPr lang="fa-IR" sz="3200" b="1" i="0" smtClean="0">
                <a:latin typeface="Arial" charset="0"/>
                <a:cs typeface="B Nazanin" pitchFamily="2" charset="-78"/>
              </a:rPr>
              <a:t>آشنایی با نرم افزار </a:t>
            </a:r>
            <a:r>
              <a:rPr lang="en-US" sz="3200" b="1" i="0" smtClean="0">
                <a:latin typeface="Arial" charset="0"/>
                <a:cs typeface="B Nazanin" pitchFamily="2" charset="-78"/>
              </a:rPr>
              <a:t>LINDO</a:t>
            </a:r>
          </a:p>
        </p:txBody>
      </p:sp>
      <p:graphicFrame>
        <p:nvGraphicFramePr>
          <p:cNvPr id="10279" name="Group 39"/>
          <p:cNvGraphicFramePr>
            <a:graphicFrameLocks noGrp="1"/>
          </p:cNvGraphicFramePr>
          <p:nvPr>
            <p:ph idx="1"/>
          </p:nvPr>
        </p:nvGraphicFramePr>
        <p:xfrm>
          <a:off x="323850" y="1268413"/>
          <a:ext cx="8208963" cy="5094288"/>
        </p:xfrm>
        <a:graphic>
          <a:graphicData uri="http://schemas.openxmlformats.org/drawingml/2006/table">
            <a:tbl>
              <a:tblPr rtl="1"/>
              <a:tblGrid>
                <a:gridCol w="6418263"/>
                <a:gridCol w="1790700"/>
              </a:tblGrid>
              <a:tr h="365786">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Arial" charset="0"/>
                          <a:ea typeface="Calibri" pitchFamily="34" charset="0"/>
                          <a:cs typeface="B Nazanin" pitchFamily="2" charset="-78"/>
                        </a:rPr>
                        <a:t>Description</a:t>
                      </a:r>
                      <a:endPar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B Nazanin" pitchFamily="2" charset="-78"/>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ea typeface="Calibri" pitchFamily="34" charset="0"/>
                          <a:cs typeface="B Nazanin" pitchFamily="2" charset="-78"/>
                        </a:rPr>
                        <a:t>Field/Control</a:t>
                      </a:r>
                      <a:endParaRPr kumimoji="0" lang="en-US" sz="1800" b="1" i="0" u="none" strike="noStrike" cap="none" normalizeH="0" baseline="0" smtClean="0">
                        <a:ln>
                          <a:noFill/>
                        </a:ln>
                        <a:solidFill>
                          <a:schemeClr val="tx1"/>
                        </a:solidFill>
                        <a:effectLst/>
                        <a:latin typeface="Times New Roman" pitchFamily="18" charset="0"/>
                        <a:ea typeface="Calibri" pitchFamily="34" charset="0"/>
                        <a:cs typeface="B Nazanin" pitchFamily="2" charset="-78"/>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704898">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Arial" charset="0"/>
                          <a:ea typeface="Calibri" pitchFamily="34" charset="0"/>
                          <a:cs typeface="B Nazanin" pitchFamily="2" charset="-78"/>
                        </a:rPr>
                        <a:t>Optimal, Feasible, In Feasible, Un bounded</a:t>
                      </a:r>
                      <a:endPar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B Nazanin" pitchFamily="2" charset="-78"/>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Arial" charset="0"/>
                          <a:ea typeface="Calibri" pitchFamily="34" charset="0"/>
                          <a:cs typeface="B Nazanin" pitchFamily="2" charset="-78"/>
                        </a:rPr>
                        <a:t>       </a:t>
                      </a:r>
                      <a:r>
                        <a:rPr kumimoji="0" lang="fa-IR" sz="1800" b="1" i="0" u="none" strike="noStrike" cap="none" normalizeH="0" baseline="0" dirty="0" smtClean="0">
                          <a:ln>
                            <a:noFill/>
                          </a:ln>
                          <a:solidFill>
                            <a:schemeClr val="tx1"/>
                          </a:solidFill>
                          <a:effectLst/>
                          <a:latin typeface="Arial" charset="0"/>
                          <a:ea typeface="Calibri" pitchFamily="34" charset="0"/>
                          <a:cs typeface="B Nazanin" pitchFamily="2" charset="-78"/>
                        </a:rPr>
                        <a:t>بیکران        نشدنی             شدنی             بهینه               </a:t>
                      </a:r>
                      <a:endParaRPr kumimoji="0" lang="fa-IR" sz="1800" b="1" i="0" u="none" strike="noStrike" cap="none" normalizeH="0" baseline="0" dirty="0" smtClean="0">
                        <a:ln>
                          <a:noFill/>
                        </a:ln>
                        <a:solidFill>
                          <a:schemeClr val="tx1"/>
                        </a:solidFill>
                        <a:effectLst/>
                        <a:latin typeface="Times New Roman" pitchFamily="18" charset="0"/>
                        <a:cs typeface="B Nazanin" pitchFamily="2" charset="-78"/>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ea typeface="Calibri" pitchFamily="34" charset="0"/>
                          <a:cs typeface="B Nazanin" pitchFamily="2" charset="-78"/>
                        </a:rPr>
                        <a:t>Status</a:t>
                      </a:r>
                      <a:endParaRPr kumimoji="0" lang="en-US" sz="1800" b="1" i="0" u="none" strike="noStrike" cap="none" normalizeH="0" baseline="0" smtClean="0">
                        <a:ln>
                          <a:noFill/>
                        </a:ln>
                        <a:solidFill>
                          <a:schemeClr val="tx1"/>
                        </a:solidFill>
                        <a:effectLst/>
                        <a:latin typeface="Times New Roman" pitchFamily="18" charset="0"/>
                        <a:ea typeface="Calibri" pitchFamily="34" charset="0"/>
                        <a:cs typeface="B Nazanin" pitchFamily="2" charset="-78"/>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65786">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fa-IR" sz="1800" b="1" i="0" u="none" strike="noStrike" cap="none" normalizeH="0" baseline="0" dirty="0" smtClean="0">
                          <a:ln>
                            <a:noFill/>
                          </a:ln>
                          <a:solidFill>
                            <a:schemeClr val="tx1"/>
                          </a:solidFill>
                          <a:effectLst/>
                          <a:latin typeface="Arial" charset="0"/>
                          <a:ea typeface="Calibri" pitchFamily="34" charset="0"/>
                          <a:cs typeface="B Nazanin" pitchFamily="2" charset="-78"/>
                        </a:rPr>
                        <a:t>تعداد تکرارهای حل کننده</a:t>
                      </a:r>
                      <a:endParaRPr kumimoji="0" lang="fa-IR" sz="1800" b="1" i="0" u="none" strike="noStrike" cap="none" normalizeH="0" baseline="0" dirty="0" smtClean="0">
                        <a:ln>
                          <a:noFill/>
                        </a:ln>
                        <a:solidFill>
                          <a:schemeClr val="tx1"/>
                        </a:solidFill>
                        <a:effectLst/>
                        <a:latin typeface="Times New Roman" pitchFamily="18" charset="0"/>
                        <a:ea typeface="Calibri" pitchFamily="34" charset="0"/>
                        <a:cs typeface="B Nazanin" pitchFamily="2" charset="-78"/>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ea typeface="Calibri" pitchFamily="34" charset="0"/>
                          <a:cs typeface="B Nazanin" pitchFamily="2" charset="-78"/>
                        </a:rPr>
                        <a:t>Iterations</a:t>
                      </a:r>
                      <a:endParaRPr kumimoji="0" lang="en-US" sz="1800" b="1" i="0" u="none" strike="noStrike" cap="none" normalizeH="0" baseline="0" smtClean="0">
                        <a:ln>
                          <a:noFill/>
                        </a:ln>
                        <a:solidFill>
                          <a:schemeClr val="tx1"/>
                        </a:solidFill>
                        <a:effectLst/>
                        <a:latin typeface="Times New Roman" pitchFamily="18" charset="0"/>
                        <a:ea typeface="Calibri" pitchFamily="34" charset="0"/>
                        <a:cs typeface="B Nazanin" pitchFamily="2" charset="-78"/>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65786">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fa-IR" sz="1800" b="1" i="0" u="none" strike="noStrike" cap="none" normalizeH="0" baseline="0" smtClean="0">
                          <a:ln>
                            <a:noFill/>
                          </a:ln>
                          <a:solidFill>
                            <a:schemeClr val="tx1"/>
                          </a:solidFill>
                          <a:effectLst/>
                          <a:latin typeface="Arial" charset="0"/>
                          <a:ea typeface="Calibri" pitchFamily="34" charset="0"/>
                          <a:cs typeface="B Nazanin" pitchFamily="2" charset="-78"/>
                        </a:rPr>
                        <a:t>مقداری که به وسیله محدودیتها سرپیچی شده</a:t>
                      </a:r>
                      <a:endParaRPr kumimoji="0" lang="fa-IR" sz="1800" b="1" i="0" u="none" strike="noStrike" cap="none" normalizeH="0" baseline="0" smtClean="0">
                        <a:ln>
                          <a:noFill/>
                        </a:ln>
                        <a:solidFill>
                          <a:schemeClr val="tx1"/>
                        </a:solidFill>
                        <a:effectLst/>
                        <a:latin typeface="Times New Roman" pitchFamily="18" charset="0"/>
                        <a:ea typeface="Calibri" pitchFamily="34" charset="0"/>
                        <a:cs typeface="B Nazanin" pitchFamily="2" charset="-78"/>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ea typeface="Calibri" pitchFamily="34" charset="0"/>
                          <a:cs typeface="B Nazanin" pitchFamily="2" charset="-78"/>
                        </a:rPr>
                        <a:t>In feasibility</a:t>
                      </a:r>
                      <a:endParaRPr kumimoji="0" lang="en-US" sz="1800" b="1" i="0" u="none" strike="noStrike" cap="none" normalizeH="0" baseline="0" smtClean="0">
                        <a:ln>
                          <a:noFill/>
                        </a:ln>
                        <a:solidFill>
                          <a:schemeClr val="tx1"/>
                        </a:solidFill>
                        <a:effectLst/>
                        <a:latin typeface="Times New Roman" pitchFamily="18" charset="0"/>
                        <a:ea typeface="Calibri" pitchFamily="34" charset="0"/>
                        <a:cs typeface="B Nazanin" pitchFamily="2" charset="-78"/>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65786">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fa-IR" sz="1800" b="1" i="0" u="none" strike="noStrike" cap="none" normalizeH="0" baseline="0" smtClean="0">
                          <a:ln>
                            <a:noFill/>
                          </a:ln>
                          <a:solidFill>
                            <a:schemeClr val="tx1"/>
                          </a:solidFill>
                          <a:effectLst/>
                          <a:latin typeface="Arial" charset="0"/>
                          <a:ea typeface="Calibri" pitchFamily="34" charset="0"/>
                          <a:cs typeface="B Nazanin" pitchFamily="2" charset="-78"/>
                        </a:rPr>
                        <a:t>مقدار جاری تابع هدف</a:t>
                      </a:r>
                      <a:endParaRPr kumimoji="0" lang="fa-IR" sz="1800" b="1" i="0" u="none" strike="noStrike" cap="none" normalizeH="0" baseline="0" smtClean="0">
                        <a:ln>
                          <a:noFill/>
                        </a:ln>
                        <a:solidFill>
                          <a:schemeClr val="tx1"/>
                        </a:solidFill>
                        <a:effectLst/>
                        <a:latin typeface="Times New Roman" pitchFamily="18" charset="0"/>
                        <a:ea typeface="Calibri" pitchFamily="34" charset="0"/>
                        <a:cs typeface="B Nazanin" pitchFamily="2" charset="-78"/>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ea typeface="Calibri" pitchFamily="34" charset="0"/>
                          <a:cs typeface="B Nazanin" pitchFamily="2" charset="-78"/>
                        </a:rPr>
                        <a:t>Objective</a:t>
                      </a:r>
                      <a:endParaRPr kumimoji="0" lang="en-US" sz="1800" b="1" i="0" u="none" strike="noStrike" cap="none" normalizeH="0" baseline="0" smtClean="0">
                        <a:ln>
                          <a:noFill/>
                        </a:ln>
                        <a:solidFill>
                          <a:schemeClr val="tx1"/>
                        </a:solidFill>
                        <a:effectLst/>
                        <a:latin typeface="Times New Roman" pitchFamily="18" charset="0"/>
                        <a:ea typeface="Calibri" pitchFamily="34" charset="0"/>
                        <a:cs typeface="B Nazanin" pitchFamily="2" charset="-78"/>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640124">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fa-IR" sz="1800" b="1" i="0" u="none" strike="noStrike" cap="none" normalizeH="0" baseline="0" smtClean="0">
                          <a:ln>
                            <a:noFill/>
                          </a:ln>
                          <a:solidFill>
                            <a:schemeClr val="tx1"/>
                          </a:solidFill>
                          <a:effectLst/>
                          <a:latin typeface="Arial" charset="0"/>
                          <a:ea typeface="Calibri" pitchFamily="34" charset="0"/>
                          <a:cs typeface="B Nazanin" pitchFamily="2" charset="-78"/>
                        </a:rPr>
                        <a:t>مقدارهدف از بهترین جواب صحیح پیدا شده، که فقط در مدل برنامه ریزی اعداد صحیح مناسب است</a:t>
                      </a:r>
                      <a:endParaRPr kumimoji="0" lang="fa-IR" sz="1800" b="1" i="0" u="none" strike="noStrike" cap="none" normalizeH="0" baseline="0" smtClean="0">
                        <a:ln>
                          <a:noFill/>
                        </a:ln>
                        <a:solidFill>
                          <a:schemeClr val="tx1"/>
                        </a:solidFill>
                        <a:effectLst/>
                        <a:latin typeface="Times New Roman" pitchFamily="18" charset="0"/>
                        <a:ea typeface="Calibri" pitchFamily="34" charset="0"/>
                        <a:cs typeface="B Nazanin" pitchFamily="2" charset="-78"/>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ea typeface="Calibri" pitchFamily="34" charset="0"/>
                          <a:cs typeface="B Nazanin" pitchFamily="2" charset="-78"/>
                        </a:rPr>
                        <a:t>Best  Ip</a:t>
                      </a:r>
                      <a:endParaRPr kumimoji="0" lang="en-US" sz="1800" b="1" i="0" u="none" strike="noStrike" cap="none" normalizeH="0" baseline="0" smtClean="0">
                        <a:ln>
                          <a:noFill/>
                        </a:ln>
                        <a:solidFill>
                          <a:schemeClr val="tx1"/>
                        </a:solidFill>
                        <a:effectLst/>
                        <a:latin typeface="Times New Roman" pitchFamily="18" charset="0"/>
                        <a:ea typeface="Calibri" pitchFamily="34" charset="0"/>
                        <a:cs typeface="B Nazanin" pitchFamily="2" charset="-78"/>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65786">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fa-IR" sz="1800" b="1" i="0" u="none" strike="noStrike" cap="none" normalizeH="0" baseline="0" smtClean="0">
                          <a:ln>
                            <a:noFill/>
                          </a:ln>
                          <a:solidFill>
                            <a:schemeClr val="tx1"/>
                          </a:solidFill>
                          <a:effectLst/>
                          <a:latin typeface="Arial" charset="0"/>
                          <a:ea typeface="Calibri" pitchFamily="34" charset="0"/>
                          <a:cs typeface="B Nazanin" pitchFamily="2" charset="-78"/>
                        </a:rPr>
                        <a:t>کران فرضی روی هدف برای مدل</a:t>
                      </a:r>
                      <a:endParaRPr kumimoji="0" lang="fa-IR" sz="1800" b="1" i="0" u="none" strike="noStrike" cap="none" normalizeH="0" baseline="0" smtClean="0">
                        <a:ln>
                          <a:noFill/>
                        </a:ln>
                        <a:solidFill>
                          <a:schemeClr val="tx1"/>
                        </a:solidFill>
                        <a:effectLst/>
                        <a:latin typeface="Times New Roman" pitchFamily="18" charset="0"/>
                        <a:ea typeface="Calibri" pitchFamily="34" charset="0"/>
                        <a:cs typeface="B Nazanin" pitchFamily="2" charset="-78"/>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ea typeface="Calibri" pitchFamily="34" charset="0"/>
                          <a:cs typeface="B Nazanin" pitchFamily="2" charset="-78"/>
                        </a:rPr>
                        <a:t>Ip Bound</a:t>
                      </a:r>
                      <a:endParaRPr kumimoji="0" lang="en-US" sz="1800" b="1" i="0" u="none" strike="noStrike" cap="none" normalizeH="0" baseline="0" smtClean="0">
                        <a:ln>
                          <a:noFill/>
                        </a:ln>
                        <a:solidFill>
                          <a:schemeClr val="tx1"/>
                        </a:solidFill>
                        <a:effectLst/>
                        <a:latin typeface="Times New Roman" pitchFamily="18" charset="0"/>
                        <a:ea typeface="Calibri" pitchFamily="34" charset="0"/>
                        <a:cs typeface="B Nazanin" pitchFamily="2" charset="-78"/>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640086">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fa-IR" sz="1800" b="1" i="0" u="none" strike="noStrike" cap="none" normalizeH="0" baseline="0" smtClean="0">
                          <a:ln>
                            <a:noFill/>
                          </a:ln>
                          <a:solidFill>
                            <a:schemeClr val="tx1"/>
                          </a:solidFill>
                          <a:effectLst/>
                          <a:latin typeface="Arial" charset="0"/>
                          <a:ea typeface="Calibri" pitchFamily="34" charset="0"/>
                          <a:cs typeface="B Nazanin" pitchFamily="2" charset="-78"/>
                        </a:rPr>
                        <a:t>عدد متغیرهای صحیح انشعاب شده روی حل کننده برنامه ریزی اعداد صحیح لیندو</a:t>
                      </a:r>
                      <a:endParaRPr kumimoji="0" lang="fa-IR" sz="1800" b="1" i="0" u="none" strike="noStrike" cap="none" normalizeH="0" baseline="0" smtClean="0">
                        <a:ln>
                          <a:noFill/>
                        </a:ln>
                        <a:solidFill>
                          <a:schemeClr val="tx1"/>
                        </a:solidFill>
                        <a:effectLst/>
                        <a:latin typeface="Times New Roman" pitchFamily="18" charset="0"/>
                        <a:ea typeface="Calibri" pitchFamily="34" charset="0"/>
                        <a:cs typeface="B Nazanin" pitchFamily="2" charset="-78"/>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ea typeface="Calibri" pitchFamily="34" charset="0"/>
                          <a:cs typeface="B Nazanin" pitchFamily="2" charset="-78"/>
                        </a:rPr>
                        <a:t>Branches</a:t>
                      </a:r>
                      <a:endParaRPr kumimoji="0" lang="en-US" sz="1800" b="1" i="0" u="none" strike="noStrike" cap="none" normalizeH="0" baseline="0" smtClean="0">
                        <a:ln>
                          <a:noFill/>
                        </a:ln>
                        <a:solidFill>
                          <a:schemeClr val="tx1"/>
                        </a:solidFill>
                        <a:effectLst/>
                        <a:latin typeface="Times New Roman" pitchFamily="18" charset="0"/>
                        <a:ea typeface="Calibri" pitchFamily="34" charset="0"/>
                        <a:cs typeface="B Nazanin" pitchFamily="2" charset="-78"/>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65786">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fa-IR" sz="1800" b="1" i="0" u="none" strike="noStrike" cap="none" normalizeH="0" baseline="0" smtClean="0">
                          <a:ln>
                            <a:noFill/>
                          </a:ln>
                          <a:solidFill>
                            <a:schemeClr val="tx1"/>
                          </a:solidFill>
                          <a:effectLst/>
                          <a:latin typeface="Arial" charset="0"/>
                          <a:ea typeface="Calibri" pitchFamily="34" charset="0"/>
                          <a:cs typeface="B Nazanin" pitchFamily="2" charset="-78"/>
                        </a:rPr>
                        <a:t>زمان سپری شده از وقتی که حل کننده شروع کرده است</a:t>
                      </a:r>
                      <a:endParaRPr kumimoji="0" lang="fa-IR" sz="1800" b="1" i="0" u="none" strike="noStrike" cap="none" normalizeH="0" baseline="0" smtClean="0">
                        <a:ln>
                          <a:noFill/>
                        </a:ln>
                        <a:solidFill>
                          <a:schemeClr val="tx1"/>
                        </a:solidFill>
                        <a:effectLst/>
                        <a:latin typeface="Times New Roman" pitchFamily="18" charset="0"/>
                        <a:ea typeface="Calibri" pitchFamily="34" charset="0"/>
                        <a:cs typeface="B Nazanin" pitchFamily="2" charset="-78"/>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ea typeface="Calibri" pitchFamily="34" charset="0"/>
                          <a:cs typeface="B Nazanin" pitchFamily="2" charset="-78"/>
                        </a:rPr>
                        <a:t>Elapsed Time</a:t>
                      </a:r>
                      <a:endParaRPr kumimoji="0" lang="en-US" sz="1800" b="1" i="0" u="none" strike="noStrike" cap="none" normalizeH="0" baseline="0" smtClean="0">
                        <a:ln>
                          <a:noFill/>
                        </a:ln>
                        <a:solidFill>
                          <a:schemeClr val="tx1"/>
                        </a:solidFill>
                        <a:effectLst/>
                        <a:latin typeface="Times New Roman" pitchFamily="18" charset="0"/>
                        <a:ea typeface="Calibri" pitchFamily="34" charset="0"/>
                        <a:cs typeface="B Nazanin" pitchFamily="2" charset="-78"/>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914464">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fa-IR" sz="1800" b="1" i="0" u="none" strike="noStrike" cap="none" normalizeH="0" baseline="0" smtClean="0">
                          <a:ln>
                            <a:noFill/>
                          </a:ln>
                          <a:solidFill>
                            <a:schemeClr val="tx1"/>
                          </a:solidFill>
                          <a:effectLst/>
                          <a:latin typeface="Arial" charset="0"/>
                          <a:ea typeface="Calibri" pitchFamily="34" charset="0"/>
                          <a:cs typeface="B Nazanin" pitchFamily="2" charset="-78"/>
                        </a:rPr>
                        <a:t>فاصله زمانی که پنجره وضعیت بهنگام در آورده شده، شما می توانید آنرا برروی هر مقدار نامنفی دلخواه قراردهید، اگرفاصله زمانی به صفر میل کند،در این صورت زمان حل افزایش می یابد</a:t>
                      </a:r>
                      <a:endParaRPr kumimoji="0" lang="fa-IR" sz="1800" b="1" i="0" u="none" strike="noStrike" cap="none" normalizeH="0" baseline="0" smtClean="0">
                        <a:ln>
                          <a:noFill/>
                        </a:ln>
                        <a:solidFill>
                          <a:schemeClr val="tx1"/>
                        </a:solidFill>
                        <a:effectLst/>
                        <a:latin typeface="Times New Roman" pitchFamily="18" charset="0"/>
                        <a:ea typeface="Calibri" pitchFamily="34" charset="0"/>
                        <a:cs typeface="B Nazanin" pitchFamily="2" charset="-78"/>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Arial" charset="0"/>
                          <a:ea typeface="Calibri" pitchFamily="34" charset="0"/>
                          <a:cs typeface="B Nazanin" pitchFamily="2" charset="-78"/>
                        </a:rPr>
                        <a:t>Up date Interval</a:t>
                      </a:r>
                      <a:endParaRPr kumimoji="0" lang="en-US" sz="1800" b="1" i="0" u="none" strike="noStrike" cap="none" normalizeH="0" baseline="0" dirty="0" smtClean="0">
                        <a:ln>
                          <a:noFill/>
                        </a:ln>
                        <a:solidFill>
                          <a:schemeClr val="tx1"/>
                        </a:solidFill>
                        <a:effectLst/>
                        <a:latin typeface="Times New Roman" pitchFamily="18" charset="0"/>
                        <a:ea typeface="Calibri" pitchFamily="34" charset="0"/>
                        <a:cs typeface="B Nazanin" pitchFamily="2" charset="-78"/>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p:fade thruBlk="1"/>
  </p:transition>
  <p:timing>
    <p:tnLst>
      <p:par>
        <p:cTn id="1" dur="indefinite" restart="never" nodeType="tmRoot"/>
      </p:par>
    </p:tnLst>
  </p:timing>
</p:sld>
</file>

<file path=ppt/theme/theme1.xml><?xml version="1.0" encoding="utf-8"?>
<a:theme xmlns:a="http://schemas.openxmlformats.org/drawingml/2006/main" name="inverse_grid">
  <a:themeElements>
    <a:clrScheme name="inverse_grid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inverse_grid">
      <a:majorFont>
        <a:latin typeface="Impact"/>
        <a:ea typeface=""/>
        <a:cs typeface=""/>
      </a:majorFont>
      <a:minorFont>
        <a:latin typeface="Arial Black"/>
        <a:ea typeface=""/>
        <a:cs typeface=""/>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inverse_grid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inverse_grid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inverse_grid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inverse_grid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inverse_grid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inverse_grid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inverse_grid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Ocean</Template>
  <TotalTime>1010</TotalTime>
  <Words>2565</Words>
  <Application>Microsoft Office PowerPoint</Application>
  <PresentationFormat>On-screen Show (4:3)</PresentationFormat>
  <Paragraphs>356</Paragraphs>
  <Slides>37</Slides>
  <Notes>0</Notes>
  <HiddenSlides>0</HiddenSlides>
  <MMClips>0</MMClips>
  <ScaleCrop>false</ScaleCrop>
  <HeadingPairs>
    <vt:vector size="4" baseType="variant">
      <vt:variant>
        <vt:lpstr>Theme</vt:lpstr>
      </vt:variant>
      <vt:variant>
        <vt:i4>1</vt:i4>
      </vt:variant>
      <vt:variant>
        <vt:lpstr>Slide Titles</vt:lpstr>
      </vt:variant>
      <vt:variant>
        <vt:i4>37</vt:i4>
      </vt:variant>
    </vt:vector>
  </HeadingPairs>
  <TitlesOfParts>
    <vt:vector size="38" baseType="lpstr">
      <vt:lpstr>inverse_grid</vt:lpstr>
      <vt:lpstr>LINDO Software</vt:lpstr>
      <vt:lpstr>آشنایی با نرم افزار LINDO</vt:lpstr>
      <vt:lpstr>آشنایی با نرم افزار LINDO</vt:lpstr>
      <vt:lpstr>آشنایی با نرم افزار LINDO</vt:lpstr>
      <vt:lpstr>آشنایی با نرم افزار LINDO</vt:lpstr>
      <vt:lpstr>آشنایی با نرم افزار LINDO</vt:lpstr>
      <vt:lpstr>آشنایی با نرم افزار LINDO</vt:lpstr>
      <vt:lpstr>آشنایی با نرم افزار LINDO</vt:lpstr>
      <vt:lpstr>آشنایی با نرم افزار LINDO</vt:lpstr>
      <vt:lpstr>آشنایی با نرم افزار LINDO</vt:lpstr>
      <vt:lpstr>آشنایی با نرم افزار LINDO</vt:lpstr>
      <vt:lpstr>آشنایی با نرم افزار LINDO</vt:lpstr>
      <vt:lpstr>آشنایی با نرم افزار LINDO</vt:lpstr>
      <vt:lpstr>آشنایی با نرم افزار LINDO</vt:lpstr>
      <vt:lpstr>آشنایی با نرم افزار LINDO</vt:lpstr>
      <vt:lpstr>آشنایی با نرم افزار LINDO</vt:lpstr>
      <vt:lpstr>PowerPoint Presentation</vt:lpstr>
      <vt:lpstr>آشنایی با نرم افزار LINDO</vt:lpstr>
      <vt:lpstr>آشنایی با نرم افزار LINDO</vt:lpstr>
      <vt:lpstr>آشنایی با نرم افزار LINDO</vt:lpstr>
      <vt:lpstr>آشنایی با نرم افزار LINDO</vt:lpstr>
      <vt:lpstr>آشنایی با نرم افزار LINDO</vt:lpstr>
      <vt:lpstr>آشنایی با نرم افزار LINDO</vt:lpstr>
      <vt:lpstr>آشنایی با نرم افزار LINDO</vt:lpstr>
      <vt:lpstr>آشنایی با نرم افزار LINDO</vt:lpstr>
      <vt:lpstr>آشنایی با نرم افزار LINDO</vt:lpstr>
      <vt:lpstr>آشنایی با نرم افزار LINDO</vt:lpstr>
      <vt:lpstr>آشنایی با نرم افزار LINDO</vt:lpstr>
      <vt:lpstr>آشنایی با نرم افزار LINDO</vt:lpstr>
      <vt:lpstr>آشنایی با نرم افزار LINDO</vt:lpstr>
      <vt:lpstr>آشنایی با نرم افزار LINDO</vt:lpstr>
      <vt:lpstr>آشنایی با نرم افزار LINDO</vt:lpstr>
      <vt:lpstr>آشنایی با نرم افزار LINDO</vt:lpstr>
      <vt:lpstr>آشنایی با نرم افزار LINDO</vt:lpstr>
      <vt:lpstr>آشنایی با نرم افزار LINDO</vt:lpstr>
      <vt:lpstr>آشنایی با نرم افزار LINDO</vt:lpstr>
      <vt:lpstr>PowerPoint Presentation</vt:lpstr>
    </vt:vector>
  </TitlesOfParts>
  <Company>sc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Inverse Grid</dc:title>
  <cp:lastModifiedBy>Raheleh</cp:lastModifiedBy>
  <cp:revision>329</cp:revision>
  <dcterms:created xsi:type="dcterms:W3CDTF">2007-12-22T14:10:09Z</dcterms:created>
  <dcterms:modified xsi:type="dcterms:W3CDTF">2018-02-20T17:10:20Z</dcterms:modified>
</cp:coreProperties>
</file>